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9" r:id="rId2"/>
    <p:sldId id="260" r:id="rId3"/>
    <p:sldId id="274" r:id="rId4"/>
    <p:sldId id="265" r:id="rId5"/>
    <p:sldId id="272" r:id="rId6"/>
    <p:sldId id="273" r:id="rId7"/>
    <p:sldId id="264" r:id="rId8"/>
    <p:sldId id="275" r:id="rId9"/>
    <p:sldId id="267" r:id="rId10"/>
    <p:sldId id="268" r:id="rId11"/>
    <p:sldId id="270" r:id="rId12"/>
    <p:sldId id="269" r:id="rId13"/>
    <p:sldId id="276" r:id="rId14"/>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E21"/>
    <a:srgbClr val="194C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64" autoAdjust="0"/>
  </p:normalViewPr>
  <p:slideViewPr>
    <p:cSldViewPr snapToGrid="0" snapToObjects="1">
      <p:cViewPr>
        <p:scale>
          <a:sx n="72" d="100"/>
          <a:sy n="72" d="100"/>
        </p:scale>
        <p:origin x="-2754" y="-6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1" d="100"/>
          <a:sy n="101" d="100"/>
        </p:scale>
        <p:origin x="-3528"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6.0972270137626135E-2"/>
          <c:y val="4.5869594736387395E-2"/>
          <c:w val="0.91284253016721328"/>
          <c:h val="0.77895233862904145"/>
        </c:manualLayout>
      </c:layout>
      <c:barChart>
        <c:barDir val="col"/>
        <c:grouping val="clustered"/>
        <c:varyColors val="0"/>
        <c:ser>
          <c:idx val="0"/>
          <c:order val="0"/>
          <c:tx>
            <c:strRef>
              <c:f>Sheet1!$F$1</c:f>
              <c:strCache>
                <c:ptCount val="1"/>
                <c:pt idx="0">
                  <c:v>Asbestos</c:v>
                </c:pt>
              </c:strCache>
            </c:strRef>
          </c:tx>
          <c:spPr>
            <a:solidFill>
              <a:srgbClr val="FF9900"/>
            </a:solidFill>
          </c:spPr>
          <c:invertIfNegative val="0"/>
          <c:val>
            <c:numRef>
              <c:f>Sheet1!$F$2:$F$6</c:f>
              <c:numCache>
                <c:formatCode>General</c:formatCode>
                <c:ptCount val="5"/>
                <c:pt idx="0">
                  <c:v>1.9900000000000018</c:v>
                </c:pt>
                <c:pt idx="1">
                  <c:v>1.9800000000000018</c:v>
                </c:pt>
                <c:pt idx="2">
                  <c:v>2.15</c:v>
                </c:pt>
                <c:pt idx="3">
                  <c:v>2.09</c:v>
                </c:pt>
                <c:pt idx="4">
                  <c:v>2.1</c:v>
                </c:pt>
              </c:numCache>
            </c:numRef>
          </c:val>
        </c:ser>
        <c:ser>
          <c:idx val="1"/>
          <c:order val="1"/>
          <c:tx>
            <c:strRef>
              <c:f>Sheet1!$G$1</c:f>
              <c:strCache>
                <c:ptCount val="1"/>
                <c:pt idx="0">
                  <c:v>Barite thin (500 micron)</c:v>
                </c:pt>
              </c:strCache>
            </c:strRef>
          </c:tx>
          <c:spPr>
            <a:solidFill>
              <a:srgbClr val="00B050"/>
            </a:solidFill>
          </c:spPr>
          <c:invertIfNegative val="0"/>
          <c:val>
            <c:numRef>
              <c:f>Sheet1!$G$2:$G$6</c:f>
              <c:numCache>
                <c:formatCode>General</c:formatCode>
                <c:ptCount val="5"/>
                <c:pt idx="0">
                  <c:v>1.82</c:v>
                </c:pt>
                <c:pt idx="1">
                  <c:v>1.85</c:v>
                </c:pt>
                <c:pt idx="2">
                  <c:v>1.84</c:v>
                </c:pt>
                <c:pt idx="3">
                  <c:v>1.82</c:v>
                </c:pt>
                <c:pt idx="4">
                  <c:v>1.85</c:v>
                </c:pt>
              </c:numCache>
            </c:numRef>
          </c:val>
        </c:ser>
        <c:dLbls>
          <c:showLegendKey val="0"/>
          <c:showVal val="0"/>
          <c:showCatName val="0"/>
          <c:showSerName val="0"/>
          <c:showPercent val="0"/>
          <c:showBubbleSize val="0"/>
        </c:dLbls>
        <c:gapWidth val="150"/>
        <c:axId val="43104128"/>
        <c:axId val="43105664"/>
      </c:barChart>
      <c:catAx>
        <c:axId val="43104128"/>
        <c:scaling>
          <c:orientation val="minMax"/>
        </c:scaling>
        <c:delete val="0"/>
        <c:axPos val="b"/>
        <c:majorTickMark val="none"/>
        <c:minorTickMark val="none"/>
        <c:tickLblPos val="nextTo"/>
        <c:crossAx val="43105664"/>
        <c:crosses val="autoZero"/>
        <c:auto val="1"/>
        <c:lblAlgn val="ctr"/>
        <c:lblOffset val="100"/>
        <c:noMultiLvlLbl val="0"/>
      </c:catAx>
      <c:valAx>
        <c:axId val="43105664"/>
        <c:scaling>
          <c:orientation val="minMax"/>
          <c:min val="1.6"/>
        </c:scaling>
        <c:delete val="0"/>
        <c:axPos val="l"/>
        <c:majorGridlines/>
        <c:title>
          <c:tx>
            <c:rich>
              <a:bodyPr/>
              <a:lstStyle/>
              <a:p>
                <a:pPr>
                  <a:defRPr/>
                </a:pPr>
                <a:r>
                  <a:rPr lang="en-GB"/>
                  <a:t>Potebntial U / V </a:t>
                </a:r>
              </a:p>
            </c:rich>
          </c:tx>
          <c:layout/>
          <c:overlay val="0"/>
        </c:title>
        <c:numFmt formatCode="General" sourceLinked="1"/>
        <c:majorTickMark val="out"/>
        <c:minorTickMark val="none"/>
        <c:tickLblPos val="nextTo"/>
        <c:crossAx val="43104128"/>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0.07018</cdr:x>
      <cdr:y>0.06955</cdr:y>
    </cdr:from>
    <cdr:to>
      <cdr:x>0.16667</cdr:x>
      <cdr:y>0.09488</cdr:y>
    </cdr:to>
    <cdr:sp macro="" textlink="">
      <cdr:nvSpPr>
        <cdr:cNvPr id="2" name="6 Rectángulo"/>
        <cdr:cNvSpPr/>
      </cdr:nvSpPr>
      <cdr:spPr>
        <a:xfrm xmlns:a="http://schemas.openxmlformats.org/drawingml/2006/main">
          <a:off x="576064" y="255410"/>
          <a:ext cx="792088" cy="93035"/>
        </a:xfrm>
        <a:prstGeom xmlns:a="http://schemas.openxmlformats.org/drawingml/2006/main" prst="rect">
          <a:avLst/>
        </a:prstGeom>
        <a:solidFill xmlns:a="http://schemas.openxmlformats.org/drawingml/2006/main">
          <a:srgbClr val="FFC000"/>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endParaRPr lang="es-ES"/>
        </a:p>
      </cdr:txBody>
    </cdr:sp>
  </cdr:relSizeAnchor>
  <cdr:relSizeAnchor xmlns:cdr="http://schemas.openxmlformats.org/drawingml/2006/chartDrawing">
    <cdr:from>
      <cdr:x>0.07018</cdr:x>
      <cdr:y>0.12837</cdr:y>
    </cdr:from>
    <cdr:to>
      <cdr:x>0.16667</cdr:x>
      <cdr:y>0.15027</cdr:y>
    </cdr:to>
    <cdr:sp macro="" textlink="">
      <cdr:nvSpPr>
        <cdr:cNvPr id="3" name="8 Rectángulo"/>
        <cdr:cNvSpPr/>
      </cdr:nvSpPr>
      <cdr:spPr>
        <a:xfrm xmlns:a="http://schemas.openxmlformats.org/drawingml/2006/main">
          <a:off x="576064" y="471434"/>
          <a:ext cx="792088" cy="80419"/>
        </a:xfrm>
        <a:prstGeom xmlns:a="http://schemas.openxmlformats.org/drawingml/2006/main" prst="rect">
          <a:avLst/>
        </a:prstGeom>
        <a:solidFill xmlns:a="http://schemas.openxmlformats.org/drawingml/2006/main">
          <a:srgbClr val="00B050"/>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endParaRPr lang="es-ES"/>
        </a:p>
      </cdr:txBody>
    </cdr:sp>
  </cdr:relSizeAnchor>
  <cdr:relSizeAnchor xmlns:cdr="http://schemas.openxmlformats.org/drawingml/2006/chartDrawing">
    <cdr:from>
      <cdr:x>0.16667</cdr:x>
      <cdr:y>0.03922</cdr:y>
    </cdr:from>
    <cdr:to>
      <cdr:x>0.35088</cdr:x>
      <cdr:y>0.11905</cdr:y>
    </cdr:to>
    <cdr:sp macro="" textlink="">
      <cdr:nvSpPr>
        <cdr:cNvPr id="4" name="10 Rectángulo"/>
        <cdr:cNvSpPr/>
      </cdr:nvSpPr>
      <cdr:spPr>
        <a:xfrm xmlns:a="http://schemas.openxmlformats.org/drawingml/2006/main">
          <a:off x="1368152" y="144016"/>
          <a:ext cx="1512168" cy="29317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s-E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a:spcBef>
              <a:spcPts val="600"/>
            </a:spcBef>
            <a:spcAft>
              <a:spcPts val="600"/>
            </a:spcAft>
            <a:buSzPct val="100000"/>
          </a:pPr>
          <a:r>
            <a:rPr lang="de-CH" sz="1200" dirty="0" smtClean="0"/>
            <a:t>Old membrane</a:t>
          </a:r>
          <a:endParaRPr lang="de-CH" sz="1200" dirty="0"/>
        </a:p>
      </cdr:txBody>
    </cdr:sp>
  </cdr:relSizeAnchor>
  <cdr:relSizeAnchor xmlns:cdr="http://schemas.openxmlformats.org/drawingml/2006/chartDrawing">
    <cdr:from>
      <cdr:x>0.16667</cdr:x>
      <cdr:y>0.08776</cdr:y>
    </cdr:from>
    <cdr:to>
      <cdr:x>0.48246</cdr:x>
      <cdr:y>0.16759</cdr:y>
    </cdr:to>
    <cdr:sp macro="" textlink="">
      <cdr:nvSpPr>
        <cdr:cNvPr id="5" name="11 Rectángulo"/>
        <cdr:cNvSpPr/>
      </cdr:nvSpPr>
      <cdr:spPr>
        <a:xfrm xmlns:a="http://schemas.openxmlformats.org/drawingml/2006/main">
          <a:off x="1368152" y="322273"/>
          <a:ext cx="2592288" cy="29317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s-E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a:spcBef>
              <a:spcPts val="600"/>
            </a:spcBef>
            <a:spcAft>
              <a:spcPts val="600"/>
            </a:spcAft>
            <a:buSzPct val="100000"/>
          </a:pPr>
          <a:r>
            <a:rPr lang="de-CH" sz="1200" dirty="0" smtClean="0"/>
            <a:t>New membrane</a:t>
          </a:r>
          <a:endParaRPr lang="de-CH"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a:defRPr/>
            </a:pPr>
            <a:endParaRPr lang="fr-BE"/>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pPr>
              <a:defRPr/>
            </a:pPr>
            <a:fld id="{9A5470A0-C310-4585-9CDA-0D26530A750D}" type="datetimeFigureOut">
              <a:rPr lang="fr-BE"/>
              <a:pPr>
                <a:defRPr/>
              </a:pPr>
              <a:t>17/11/2014</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BE" noProof="0" smtClean="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BE" noProof="0" smtClean="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pPr>
              <a:defRPr/>
            </a:pPr>
            <a:endParaRPr lang="fr-BE"/>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pPr>
              <a:defRPr/>
            </a:pPr>
            <a:fld id="{5C948190-4783-463B-B6B2-F7B6BD476063}" type="slidenum">
              <a:rPr lang="fr-BE"/>
              <a:pPr>
                <a:defRPr/>
              </a:pPr>
              <a:t>‹Nº›</a:t>
            </a:fld>
            <a:endParaRPr lang="fr-BE"/>
          </a:p>
        </p:txBody>
      </p:sp>
    </p:spTree>
    <p:extLst>
      <p:ext uri="{BB962C8B-B14F-4D97-AF65-F5344CB8AC3E}">
        <p14:creationId xmlns:p14="http://schemas.microsoft.com/office/powerpoint/2010/main" val="3193451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defTabSz="457200" eaLnBrk="0" fontAlgn="base" hangingPunct="0">
              <a:spcBef>
                <a:spcPct val="30000"/>
              </a:spcBef>
              <a:spcAft>
                <a:spcPct val="0"/>
              </a:spcAft>
              <a:defRPr sz="1200">
                <a:solidFill>
                  <a:schemeClr val="tx1"/>
                </a:solidFill>
                <a:latin typeface="Calibri" charset="0"/>
              </a:defRPr>
            </a:lvl6pPr>
            <a:lvl7pPr marL="2971800" indent="-228600" defTabSz="457200" eaLnBrk="0" fontAlgn="base" hangingPunct="0">
              <a:spcBef>
                <a:spcPct val="30000"/>
              </a:spcBef>
              <a:spcAft>
                <a:spcPct val="0"/>
              </a:spcAft>
              <a:defRPr sz="1200">
                <a:solidFill>
                  <a:schemeClr val="tx1"/>
                </a:solidFill>
                <a:latin typeface="Calibri" charset="0"/>
              </a:defRPr>
            </a:lvl7pPr>
            <a:lvl8pPr marL="3429000" indent="-228600" defTabSz="457200" eaLnBrk="0" fontAlgn="base" hangingPunct="0">
              <a:spcBef>
                <a:spcPct val="30000"/>
              </a:spcBef>
              <a:spcAft>
                <a:spcPct val="0"/>
              </a:spcAft>
              <a:defRPr sz="1200">
                <a:solidFill>
                  <a:schemeClr val="tx1"/>
                </a:solidFill>
                <a:latin typeface="Calibri" charset="0"/>
              </a:defRPr>
            </a:lvl8pPr>
            <a:lvl9pPr marL="3886200" indent="-228600" defTabSz="4572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8E7B3A74-FE2D-413F-97C8-39246251AFFF}" type="slidenum">
              <a:rPr lang="fr-BE" altLang="fr-FR" smtClean="0">
                <a:latin typeface="Arial" charset="0"/>
              </a:rPr>
              <a:pPr eaLnBrk="1" hangingPunct="1">
                <a:spcBef>
                  <a:spcPct val="0"/>
                </a:spcBef>
              </a:pPr>
              <a:t>1</a:t>
            </a:fld>
            <a:endParaRPr lang="fr-BE" altLang="fr-FR"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dirty="0" smtClean="0"/>
              <a:t>What has your project changed in the panorama of FCH technology development and/or </a:t>
            </a:r>
            <a:r>
              <a:rPr lang="en-GB" dirty="0" err="1" smtClean="0"/>
              <a:t>commericalisation</a:t>
            </a:r>
            <a:r>
              <a:rPr lang="en-GB" dirty="0" smtClean="0"/>
              <a:t>? -&gt; high capacity </a:t>
            </a:r>
            <a:r>
              <a:rPr lang="en-GB" dirty="0" err="1" smtClean="0"/>
              <a:t>elys</a:t>
            </a:r>
            <a:r>
              <a:rPr lang="en-GB" dirty="0" smtClean="0"/>
              <a:t> at </a:t>
            </a:r>
            <a:r>
              <a:rPr lang="en-GB" dirty="0" err="1" smtClean="0"/>
              <a:t>competetive</a:t>
            </a:r>
            <a:r>
              <a:rPr lang="en-GB" baseline="0" dirty="0" smtClean="0"/>
              <a:t> price</a:t>
            </a:r>
            <a:endParaRPr lang="en-GB" dirty="0" smtClean="0"/>
          </a:p>
          <a:p>
            <a:r>
              <a:rPr lang="en-GB" dirty="0" smtClean="0"/>
              <a:t>How will the project’s results be exploited? When? By whom? -&gt; electrolyser manufacturer and partners</a:t>
            </a:r>
          </a:p>
          <a:p>
            <a:pPr>
              <a:spcAft>
                <a:spcPts val="300"/>
              </a:spcAft>
            </a:pPr>
            <a:r>
              <a:rPr lang="en-GB" dirty="0" smtClean="0"/>
              <a:t>RTD projects: </a:t>
            </a:r>
          </a:p>
          <a:p>
            <a:pPr lvl="1"/>
            <a:r>
              <a:rPr lang="en-GB" dirty="0" smtClean="0"/>
              <a:t>What are the main results that go beyond international state-of-the art? – high capacity per stack at low cost</a:t>
            </a:r>
          </a:p>
          <a:p>
            <a:pPr lvl="1"/>
            <a:r>
              <a:rPr lang="en-GB" dirty="0" smtClean="0"/>
              <a:t>What are the achievements that will allow progressing one step further to cost reductions and enhanced performance (efficiency, durability)?</a:t>
            </a:r>
          </a:p>
          <a:p>
            <a:pPr lvl="1"/>
            <a:r>
              <a:rPr lang="en-GB" dirty="0" smtClean="0"/>
              <a:t>How can the results from your project be taken on-board by industry? -&gt; by</a:t>
            </a:r>
            <a:r>
              <a:rPr lang="en-GB" baseline="0" dirty="0" smtClean="0"/>
              <a:t> the industry partners inside the consortium</a:t>
            </a:r>
            <a:endParaRPr lang="en-GB" dirty="0" smtClean="0"/>
          </a:p>
          <a:p>
            <a:r>
              <a:rPr lang="en-GB" dirty="0" smtClean="0"/>
              <a:t>Demonstration projects: </a:t>
            </a:r>
          </a:p>
          <a:p>
            <a:pPr lvl="1"/>
            <a:r>
              <a:rPr lang="en-GB" dirty="0" smtClean="0"/>
              <a:t>What are the next stages, after project ends to make commercial impact or achieve MAIP targets? </a:t>
            </a:r>
          </a:p>
          <a:p>
            <a:pPr>
              <a:spcAft>
                <a:spcPts val="300"/>
              </a:spcAft>
            </a:pPr>
            <a:r>
              <a:rPr lang="en-GB" dirty="0" smtClean="0"/>
              <a:t>Cross-cutting: </a:t>
            </a:r>
          </a:p>
          <a:p>
            <a:pPr lvl="1"/>
            <a:r>
              <a:rPr lang="en-GB" dirty="0" smtClean="0"/>
              <a:t>What are the main achievements going with TRL increase? (test standardisation, safety assessment etc.)</a:t>
            </a:r>
            <a:endParaRPr lang="nl-BE" dirty="0" smtClean="0"/>
          </a:p>
          <a:p>
            <a:endParaRPr lang="es-ES" dirty="0"/>
          </a:p>
        </p:txBody>
      </p:sp>
      <p:sp>
        <p:nvSpPr>
          <p:cNvPr id="4" name="3 Marcador de número de diapositiva"/>
          <p:cNvSpPr>
            <a:spLocks noGrp="1"/>
          </p:cNvSpPr>
          <p:nvPr>
            <p:ph type="sldNum" sz="quarter" idx="10"/>
          </p:nvPr>
        </p:nvSpPr>
        <p:spPr/>
        <p:txBody>
          <a:bodyPr/>
          <a:lstStyle/>
          <a:p>
            <a:pPr>
              <a:defRPr/>
            </a:pPr>
            <a:fld id="{5C948190-4783-463B-B6B2-F7B6BD476063}" type="slidenum">
              <a:rPr lang="fr-BE" smtClean="0"/>
              <a:pPr>
                <a:defRPr/>
              </a:pPr>
              <a:t>12</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dirty="0" smtClean="0"/>
              <a:t>What has your project changed in the panorama of FCH technology development and/or </a:t>
            </a:r>
            <a:r>
              <a:rPr lang="en-GB" dirty="0" err="1" smtClean="0"/>
              <a:t>commericalisation</a:t>
            </a:r>
            <a:r>
              <a:rPr lang="en-GB" dirty="0" smtClean="0"/>
              <a:t>?</a:t>
            </a:r>
          </a:p>
          <a:p>
            <a:r>
              <a:rPr lang="en-GB" dirty="0" smtClean="0"/>
              <a:t>How will the project’s results be exploited? When? By whom?</a:t>
            </a:r>
          </a:p>
          <a:p>
            <a:pPr>
              <a:spcAft>
                <a:spcPts val="300"/>
              </a:spcAft>
            </a:pPr>
            <a:r>
              <a:rPr lang="en-GB" dirty="0" smtClean="0"/>
              <a:t>RTD projects: </a:t>
            </a:r>
          </a:p>
          <a:p>
            <a:pPr lvl="1"/>
            <a:r>
              <a:rPr lang="en-GB" dirty="0" smtClean="0"/>
              <a:t>What are the main results that go beyond international state-of-the art?</a:t>
            </a:r>
          </a:p>
          <a:p>
            <a:pPr lvl="1"/>
            <a:r>
              <a:rPr lang="en-GB" dirty="0" smtClean="0"/>
              <a:t>What are the achievements that will allow progressing one step further to cost reductions and enhanced performance (efficiency, durability)?</a:t>
            </a:r>
          </a:p>
          <a:p>
            <a:pPr lvl="1"/>
            <a:r>
              <a:rPr lang="en-GB" dirty="0" smtClean="0"/>
              <a:t>How can the results from your project be taken on-board by industry? </a:t>
            </a:r>
          </a:p>
          <a:p>
            <a:r>
              <a:rPr lang="en-GB" dirty="0" smtClean="0"/>
              <a:t>Demonstration projects: </a:t>
            </a:r>
          </a:p>
          <a:p>
            <a:pPr lvl="1"/>
            <a:r>
              <a:rPr lang="en-GB" dirty="0" smtClean="0"/>
              <a:t>What are the next stages, after project ends to make commercial impact or achieve MAIP targets? </a:t>
            </a:r>
          </a:p>
          <a:p>
            <a:pPr>
              <a:spcAft>
                <a:spcPts val="300"/>
              </a:spcAft>
            </a:pPr>
            <a:r>
              <a:rPr lang="en-GB" dirty="0" smtClean="0"/>
              <a:t>Cross-cutting: </a:t>
            </a:r>
          </a:p>
          <a:p>
            <a:pPr lvl="1"/>
            <a:r>
              <a:rPr lang="en-GB" dirty="0" smtClean="0"/>
              <a:t>What are the main achievements going with TRL increase? (test standardisation, safety assessment etc.)</a:t>
            </a:r>
            <a:endParaRPr lang="nl-BE" dirty="0" smtClean="0"/>
          </a:p>
          <a:p>
            <a:endParaRPr lang="es-ES" dirty="0"/>
          </a:p>
        </p:txBody>
      </p:sp>
      <p:sp>
        <p:nvSpPr>
          <p:cNvPr id="4" name="3 Marcador de número de diapositiva"/>
          <p:cNvSpPr>
            <a:spLocks noGrp="1"/>
          </p:cNvSpPr>
          <p:nvPr>
            <p:ph type="sldNum" sz="quarter" idx="10"/>
          </p:nvPr>
        </p:nvSpPr>
        <p:spPr/>
        <p:txBody>
          <a:bodyPr/>
          <a:lstStyle/>
          <a:p>
            <a:pPr>
              <a:defRPr/>
            </a:pPr>
            <a:fld id="{5C948190-4783-463B-B6B2-F7B6BD476063}" type="slidenum">
              <a:rPr lang="fr-BE" smtClean="0"/>
              <a:pPr>
                <a:defRPr/>
              </a:pPr>
              <a:t>13</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55374" y="66262"/>
            <a:ext cx="7931426" cy="821634"/>
          </a:xfrm>
          <a:prstGeom prst="rect">
            <a:avLst/>
          </a:prstGeom>
        </p:spPr>
        <p:txBody>
          <a:bodyPr rtlCol="0">
            <a:normAutofit/>
          </a:bodyPr>
          <a:lstStyle>
            <a:lvl1pPr marL="0" indent="0">
              <a:defRPr sz="3200"/>
            </a:lvl1pPr>
          </a:lstStyle>
          <a:p>
            <a:r>
              <a:rPr lang="en-US" dirty="0" smtClean="0"/>
              <a:t>Click to edit Master title style</a:t>
            </a:r>
            <a:endParaRPr lang="en-US" dirty="0"/>
          </a:p>
        </p:txBody>
      </p:sp>
      <p:sp>
        <p:nvSpPr>
          <p:cNvPr id="11" name="Text Placeholder 2"/>
          <p:cNvSpPr>
            <a:spLocks noGrp="1"/>
          </p:cNvSpPr>
          <p:nvPr>
            <p:ph idx="1"/>
          </p:nvPr>
        </p:nvSpPr>
        <p:spPr>
          <a:xfrm>
            <a:off x="755374" y="1126435"/>
            <a:ext cx="7931426" cy="4999728"/>
          </a:xfrm>
          <a:prstGeom prst="rect">
            <a:avLst/>
          </a:prstGeom>
        </p:spPr>
        <p:txBody>
          <a:bodyPr rtlCol="0">
            <a:normAutofit/>
          </a:bodyPr>
          <a:lstStyle>
            <a:lvl1pPr marL="342900" marR="0" indent="-342900" algn="l" defTabSz="457200" rtl="0" eaLnBrk="1" fontAlgn="auto" latinLnBrk="0" hangingPunct="1">
              <a:lnSpc>
                <a:spcPct val="100000"/>
              </a:lnSpc>
              <a:spcBef>
                <a:spcPts val="600"/>
              </a:spcBef>
              <a:spcAft>
                <a:spcPts val="600"/>
              </a:spcAft>
              <a:buClr>
                <a:srgbClr val="194C84"/>
              </a:buClr>
              <a:buSzTx/>
              <a:buFont typeface="Arial"/>
              <a:buChar char="•"/>
              <a:tabLst/>
              <a:defRPr/>
            </a:lvl1p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EEA1AAED-0378-419E-90C1-B7A2D79DE2F6}" type="datetime1">
              <a:rPr lang="en-US"/>
              <a:pPr>
                <a:defRPr/>
              </a:pPr>
              <a:t>11/17/2014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1CCD6D-50FC-466E-AE71-399C855FDC4A}" type="slidenum">
              <a:rPr lang="en-US"/>
              <a:pPr>
                <a:defRPr/>
              </a:pPr>
              <a:t>‹Nº›</a:t>
            </a:fld>
            <a:endParaRPr lang="en-US"/>
          </a:p>
        </p:txBody>
      </p:sp>
    </p:spTree>
    <p:extLst>
      <p:ext uri="{BB962C8B-B14F-4D97-AF65-F5344CB8AC3E}">
        <p14:creationId xmlns:p14="http://schemas.microsoft.com/office/powerpoint/2010/main" val="568361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7" descr="530C_SLIDELIGHT_SANSLOGO.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742123" y="53008"/>
            <a:ext cx="7944678" cy="83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fr-FR" altLang="fr-FR" dirty="0" smtClean="0"/>
          </a:p>
        </p:txBody>
      </p:sp>
      <p:sp>
        <p:nvSpPr>
          <p:cNvPr id="1028" name="Text Placeholder 2"/>
          <p:cNvSpPr>
            <a:spLocks noGrp="1"/>
          </p:cNvSpPr>
          <p:nvPr>
            <p:ph type="body" idx="1"/>
          </p:nvPr>
        </p:nvSpPr>
        <p:spPr bwMode="auto">
          <a:xfrm>
            <a:off x="742122" y="1166192"/>
            <a:ext cx="7944677" cy="495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dirty="0" smtClean="0"/>
              <a:t>Click to edit Master text styles</a:t>
            </a:r>
          </a:p>
          <a:p>
            <a:pPr lvl="1"/>
            <a:r>
              <a:rPr lang="en-US" altLang="fr-FR" dirty="0" smtClean="0"/>
              <a:t>Second level</a:t>
            </a:r>
          </a:p>
          <a:p>
            <a:pPr lvl="2"/>
            <a:r>
              <a:rPr lang="en-US" altLang="fr-FR" dirty="0" smtClean="0"/>
              <a:t>Third level</a:t>
            </a:r>
          </a:p>
          <a:p>
            <a:pPr lvl="3"/>
            <a:r>
              <a:rPr lang="en-US" altLang="fr-FR" dirty="0" smtClean="0"/>
              <a:t>Fourth level</a:t>
            </a:r>
          </a:p>
          <a:p>
            <a:pPr lvl="4"/>
            <a:r>
              <a:rPr lang="en-US" altLang="fr-FR"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8922C3CA-87E7-46E5-9056-692FABAD31A2}" type="datetime1">
              <a:rPr lang="en-US"/>
              <a:pPr>
                <a:defRPr/>
              </a:pPr>
              <a:t>11/17/2014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2A0459D6-B2AC-46EE-B5C1-EB4DE562ADB8}"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marL="0" indent="0" algn="l" defTabSz="457200" rtl="0" eaLnBrk="0" fontAlgn="base" hangingPunct="0">
        <a:spcBef>
          <a:spcPct val="0"/>
        </a:spcBef>
        <a:spcAft>
          <a:spcPct val="0"/>
        </a:spcAft>
        <a:defRPr sz="4000" b="1" kern="1200">
          <a:solidFill>
            <a:schemeClr val="bg1"/>
          </a:solidFill>
          <a:latin typeface="Trebuchet MS" panose="020B0603020202020204" pitchFamily="34" charset="0"/>
          <a:ea typeface="ヒラギノ角ゴ Pro W3" charset="-128"/>
          <a:cs typeface="Arial"/>
        </a:defRPr>
      </a:lvl1pPr>
      <a:lvl2pPr marL="342900" indent="-342900" algn="l" defTabSz="457200" rtl="0" eaLnBrk="0" fontAlgn="base" hangingPunct="0">
        <a:spcBef>
          <a:spcPct val="0"/>
        </a:spcBef>
        <a:spcAft>
          <a:spcPct val="0"/>
        </a:spcAft>
        <a:defRPr sz="2400" b="1">
          <a:solidFill>
            <a:schemeClr val="bg1"/>
          </a:solidFill>
          <a:latin typeface="Trebuchet MS" pitchFamily="34" charset="0"/>
          <a:ea typeface="ヒラギノ角ゴ Pro W3" charset="-128"/>
          <a:cs typeface="Arial" charset="0"/>
        </a:defRPr>
      </a:lvl2pPr>
      <a:lvl3pPr marL="342900" indent="-342900" algn="l" defTabSz="457200" rtl="0" eaLnBrk="0" fontAlgn="base" hangingPunct="0">
        <a:spcBef>
          <a:spcPct val="0"/>
        </a:spcBef>
        <a:spcAft>
          <a:spcPct val="0"/>
        </a:spcAft>
        <a:defRPr sz="2400" b="1">
          <a:solidFill>
            <a:schemeClr val="bg1"/>
          </a:solidFill>
          <a:latin typeface="Trebuchet MS" pitchFamily="34" charset="0"/>
          <a:ea typeface="ヒラギノ角ゴ Pro W3" charset="-128"/>
          <a:cs typeface="Arial" charset="0"/>
        </a:defRPr>
      </a:lvl3pPr>
      <a:lvl4pPr marL="342900" indent="-342900" algn="l" defTabSz="457200" rtl="0" eaLnBrk="0" fontAlgn="base" hangingPunct="0">
        <a:spcBef>
          <a:spcPct val="0"/>
        </a:spcBef>
        <a:spcAft>
          <a:spcPct val="0"/>
        </a:spcAft>
        <a:defRPr sz="2400" b="1">
          <a:solidFill>
            <a:schemeClr val="bg1"/>
          </a:solidFill>
          <a:latin typeface="Trebuchet MS" pitchFamily="34" charset="0"/>
          <a:ea typeface="ヒラギノ角ゴ Pro W3" charset="-128"/>
          <a:cs typeface="Arial" charset="0"/>
        </a:defRPr>
      </a:lvl4pPr>
      <a:lvl5pPr marL="342900" indent="-342900" algn="l" defTabSz="457200" rtl="0" eaLnBrk="0" fontAlgn="base" hangingPunct="0">
        <a:spcBef>
          <a:spcPct val="0"/>
        </a:spcBef>
        <a:spcAft>
          <a:spcPct val="0"/>
        </a:spcAft>
        <a:defRPr sz="2400" b="1">
          <a:solidFill>
            <a:schemeClr val="bg1"/>
          </a:solidFill>
          <a:latin typeface="Trebuchet MS" pitchFamily="34" charset="0"/>
          <a:ea typeface="ヒラギノ角ゴ Pro W3" charset="-128"/>
          <a:cs typeface="Arial" charset="0"/>
        </a:defRPr>
      </a:lvl5pPr>
      <a:lvl6pPr marL="800100" indent="-342900" algn="r" defTabSz="457200" rtl="0" fontAlgn="base">
        <a:spcBef>
          <a:spcPct val="0"/>
        </a:spcBef>
        <a:spcAft>
          <a:spcPct val="0"/>
        </a:spcAft>
        <a:defRPr sz="4400">
          <a:solidFill>
            <a:schemeClr val="bg2"/>
          </a:solidFill>
          <a:latin typeface="Arial" charset="0"/>
          <a:ea typeface="ヒラギノ角ゴ Pro W3" charset="-128"/>
        </a:defRPr>
      </a:lvl6pPr>
      <a:lvl7pPr marL="1257300" indent="-342900" algn="r" defTabSz="457200" rtl="0" fontAlgn="base">
        <a:spcBef>
          <a:spcPct val="0"/>
        </a:spcBef>
        <a:spcAft>
          <a:spcPct val="0"/>
        </a:spcAft>
        <a:defRPr sz="4400">
          <a:solidFill>
            <a:schemeClr val="bg2"/>
          </a:solidFill>
          <a:latin typeface="Arial" charset="0"/>
          <a:ea typeface="ヒラギノ角ゴ Pro W3" charset="-128"/>
        </a:defRPr>
      </a:lvl7pPr>
      <a:lvl8pPr marL="1714500" indent="-342900" algn="r" defTabSz="457200" rtl="0" fontAlgn="base">
        <a:spcBef>
          <a:spcPct val="0"/>
        </a:spcBef>
        <a:spcAft>
          <a:spcPct val="0"/>
        </a:spcAft>
        <a:defRPr sz="4400">
          <a:solidFill>
            <a:schemeClr val="bg2"/>
          </a:solidFill>
          <a:latin typeface="Arial" charset="0"/>
          <a:ea typeface="ヒラギノ角ゴ Pro W3" charset="-128"/>
        </a:defRPr>
      </a:lvl8pPr>
      <a:lvl9pPr marL="2171700" indent="-342900" algn="r" defTabSz="457200" rtl="0" fontAlgn="base">
        <a:spcBef>
          <a:spcPct val="0"/>
        </a:spcBef>
        <a:spcAft>
          <a:spcPct val="0"/>
        </a:spcAft>
        <a:defRPr sz="4400">
          <a:solidFill>
            <a:schemeClr val="bg2"/>
          </a:solidFill>
          <a:latin typeface="Arial" charset="0"/>
          <a:ea typeface="ヒラギノ角ゴ Pro W3" charset="-128"/>
        </a:defRPr>
      </a:lvl9pPr>
    </p:titleStyle>
    <p:bodyStyle>
      <a:lvl1pPr marL="342900" indent="-342900" algn="l" defTabSz="457200" rtl="0" eaLnBrk="0" fontAlgn="base" hangingPunct="0">
        <a:spcBef>
          <a:spcPts val="600"/>
        </a:spcBef>
        <a:spcAft>
          <a:spcPts val="600"/>
        </a:spcAft>
        <a:buClr>
          <a:srgbClr val="194C84"/>
        </a:buClr>
        <a:buFont typeface="Arial" charset="0"/>
        <a:buChar char="•"/>
        <a:defRPr sz="3200" kern="1200">
          <a:solidFill>
            <a:srgbClr val="194C84"/>
          </a:solidFill>
          <a:latin typeface="Trebuchet MS" panose="020B0603020202020204" pitchFamily="34" charset="0"/>
          <a:ea typeface="ヒラギノ角ゴ Pro W3" charset="-128"/>
          <a:cs typeface="Arial"/>
        </a:defRPr>
      </a:lvl1pPr>
      <a:lvl2pPr marL="742950" indent="-285750" algn="l" defTabSz="457200" rtl="0" eaLnBrk="0" fontAlgn="base" hangingPunct="0">
        <a:spcBef>
          <a:spcPts val="300"/>
        </a:spcBef>
        <a:spcAft>
          <a:spcPts val="300"/>
        </a:spcAft>
        <a:buClr>
          <a:srgbClr val="008000"/>
        </a:buClr>
        <a:buFont typeface="Arial" charset="0"/>
        <a:buChar char="–"/>
        <a:defRPr sz="2800" kern="1200">
          <a:solidFill>
            <a:srgbClr val="008000"/>
          </a:solidFill>
          <a:latin typeface="Trebuchet MS" panose="020B0603020202020204" pitchFamily="34" charset="0"/>
          <a:ea typeface="ヒラギノ角ゴ Pro W3"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Trebuchet MS" panose="020B0603020202020204" pitchFamily="34" charset="0"/>
          <a:ea typeface="ヒラギノ角ゴ Pro W3"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rebuchet MS" panose="020B0603020202020204" pitchFamily="34" charset="0"/>
          <a:ea typeface="ヒラギノ角ゴ Pro W3"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rebuchet MS" panose="020B0603020202020204" pitchFamily="34" charset="0"/>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elygrid.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lygrid.com/"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7"/>
          <p:cNvSpPr txBox="1">
            <a:spLocks noChangeArrowheads="1"/>
          </p:cNvSpPr>
          <p:nvPr/>
        </p:nvSpPr>
        <p:spPr bwMode="auto">
          <a:xfrm>
            <a:off x="2065338" y="4911725"/>
            <a:ext cx="6513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194C84"/>
              </a:buClr>
              <a:buFont typeface="Arial" charset="0"/>
              <a:buChar char="•"/>
              <a:defRPr sz="3200">
                <a:solidFill>
                  <a:srgbClr val="194C84"/>
                </a:solidFill>
                <a:latin typeface="Trebuchet MS" pitchFamily="34" charset="0"/>
                <a:ea typeface="ヒラギノ角ゴ Pro W3" charset="-128"/>
                <a:cs typeface="Arial" charset="0"/>
              </a:defRPr>
            </a:lvl1pPr>
            <a:lvl2pPr marL="742950" indent="-285750" eaLnBrk="0" hangingPunct="0">
              <a:spcBef>
                <a:spcPct val="20000"/>
              </a:spcBef>
              <a:buClr>
                <a:srgbClr val="008000"/>
              </a:buClr>
              <a:buFont typeface="Arial" charset="0"/>
              <a:buChar char="–"/>
              <a:defRPr sz="2800">
                <a:solidFill>
                  <a:srgbClr val="008000"/>
                </a:solidFill>
                <a:latin typeface="Trebuchet MS" pitchFamily="34" charset="0"/>
                <a:ea typeface="ヒラギノ角ゴ Pro W3" charset="-128"/>
                <a:cs typeface="Arial" charset="0"/>
              </a:defRPr>
            </a:lvl2pPr>
            <a:lvl3pPr marL="1143000" indent="-228600" eaLnBrk="0" hangingPunct="0">
              <a:spcBef>
                <a:spcPct val="20000"/>
              </a:spcBef>
              <a:buFont typeface="Arial" charset="0"/>
              <a:buChar char="•"/>
              <a:defRPr sz="2400">
                <a:solidFill>
                  <a:schemeClr val="tx1"/>
                </a:solidFill>
                <a:latin typeface="Trebuchet MS" pitchFamily="34" charset="0"/>
                <a:ea typeface="ヒラギノ角ゴ Pro W3" charset="-128"/>
                <a:cs typeface="Arial" charset="0"/>
              </a:defRPr>
            </a:lvl3pPr>
            <a:lvl4pPr marL="1600200" indent="-228600" eaLnBrk="0" hangingPunct="0">
              <a:spcBef>
                <a:spcPct val="20000"/>
              </a:spcBef>
              <a:buFont typeface="Arial" charset="0"/>
              <a:buChar char="–"/>
              <a:defRPr sz="2000">
                <a:solidFill>
                  <a:schemeClr val="tx1"/>
                </a:solidFill>
                <a:latin typeface="Trebuchet MS" pitchFamily="34" charset="0"/>
                <a:ea typeface="ヒラギノ角ゴ Pro W3" charset="-128"/>
                <a:cs typeface="Arial" charset="0"/>
              </a:defRPr>
            </a:lvl4pPr>
            <a:lvl5pPr marL="2057400" indent="-228600" eaLnBrk="0" hangingPunct="0">
              <a:spcBef>
                <a:spcPct val="20000"/>
              </a:spcBef>
              <a:buFont typeface="Arial" charset="0"/>
              <a:buChar char="»"/>
              <a:defRPr sz="2000">
                <a:solidFill>
                  <a:schemeClr val="tx1"/>
                </a:solidFill>
                <a:latin typeface="Trebuchet MS" pitchFamily="34" charset="0"/>
                <a:ea typeface="ヒラギノ角ゴ Pro W3" charset="-128"/>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34" charset="0"/>
                <a:ea typeface="ヒラギノ角ゴ Pro W3" charset="-128"/>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34" charset="0"/>
                <a:ea typeface="ヒラギノ角ゴ Pro W3" charset="-128"/>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34" charset="0"/>
                <a:ea typeface="ヒラギノ角ゴ Pro W3" charset="-128"/>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34" charset="0"/>
                <a:ea typeface="ヒラギノ角ゴ Pro W3" charset="-128"/>
                <a:cs typeface="Arial" charset="0"/>
              </a:defRPr>
            </a:lvl9pPr>
          </a:lstStyle>
          <a:p>
            <a:pPr algn="r" eaLnBrk="1" hangingPunct="1">
              <a:spcBef>
                <a:spcPct val="0"/>
              </a:spcBef>
              <a:buClrTx/>
              <a:buFontTx/>
              <a:buNone/>
            </a:pPr>
            <a:r>
              <a:rPr lang="en-US" altLang="fr-FR">
                <a:latin typeface="Arial" charset="0"/>
              </a:rPr>
              <a:t>Click to add title</a:t>
            </a:r>
          </a:p>
        </p:txBody>
      </p:sp>
      <p:pic>
        <p:nvPicPr>
          <p:cNvPr id="2051" name="Image 3" descr="530C_SLIDEFULL_SANS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7"/>
          <p:cNvSpPr txBox="1">
            <a:spLocks noChangeArrowheads="1"/>
          </p:cNvSpPr>
          <p:nvPr/>
        </p:nvSpPr>
        <p:spPr bwMode="auto">
          <a:xfrm>
            <a:off x="503583" y="315291"/>
            <a:ext cx="6586329"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194C84"/>
              </a:buClr>
              <a:buFont typeface="Arial" charset="0"/>
              <a:buChar char="•"/>
              <a:defRPr sz="3200">
                <a:solidFill>
                  <a:srgbClr val="194C84"/>
                </a:solidFill>
                <a:latin typeface="Trebuchet MS" pitchFamily="34" charset="0"/>
                <a:ea typeface="ヒラギノ角ゴ Pro W3" charset="-128"/>
                <a:cs typeface="Arial" charset="0"/>
              </a:defRPr>
            </a:lvl1pPr>
            <a:lvl2pPr marL="742950" indent="-285750" eaLnBrk="0" hangingPunct="0">
              <a:spcBef>
                <a:spcPct val="20000"/>
              </a:spcBef>
              <a:buClr>
                <a:srgbClr val="008000"/>
              </a:buClr>
              <a:buFont typeface="Arial" charset="0"/>
              <a:buChar char="–"/>
              <a:defRPr sz="2800">
                <a:solidFill>
                  <a:srgbClr val="008000"/>
                </a:solidFill>
                <a:latin typeface="Trebuchet MS" pitchFamily="34" charset="0"/>
                <a:ea typeface="ヒラギノ角ゴ Pro W3" charset="-128"/>
                <a:cs typeface="Arial" charset="0"/>
              </a:defRPr>
            </a:lvl2pPr>
            <a:lvl3pPr marL="1143000" indent="-228600" eaLnBrk="0" hangingPunct="0">
              <a:spcBef>
                <a:spcPct val="20000"/>
              </a:spcBef>
              <a:buFont typeface="Arial" charset="0"/>
              <a:buChar char="•"/>
              <a:defRPr sz="2400">
                <a:solidFill>
                  <a:schemeClr val="tx1"/>
                </a:solidFill>
                <a:latin typeface="Trebuchet MS" pitchFamily="34" charset="0"/>
                <a:ea typeface="ヒラギノ角ゴ Pro W3" charset="-128"/>
                <a:cs typeface="Arial" charset="0"/>
              </a:defRPr>
            </a:lvl3pPr>
            <a:lvl4pPr marL="1600200" indent="-228600" eaLnBrk="0" hangingPunct="0">
              <a:spcBef>
                <a:spcPct val="20000"/>
              </a:spcBef>
              <a:buFont typeface="Arial" charset="0"/>
              <a:buChar char="–"/>
              <a:defRPr sz="2000">
                <a:solidFill>
                  <a:schemeClr val="tx1"/>
                </a:solidFill>
                <a:latin typeface="Trebuchet MS" pitchFamily="34" charset="0"/>
                <a:ea typeface="ヒラギノ角ゴ Pro W3" charset="-128"/>
                <a:cs typeface="Arial" charset="0"/>
              </a:defRPr>
            </a:lvl4pPr>
            <a:lvl5pPr marL="2057400" indent="-228600" eaLnBrk="0" hangingPunct="0">
              <a:spcBef>
                <a:spcPct val="20000"/>
              </a:spcBef>
              <a:buFont typeface="Arial" charset="0"/>
              <a:buChar char="»"/>
              <a:defRPr sz="2000">
                <a:solidFill>
                  <a:schemeClr val="tx1"/>
                </a:solidFill>
                <a:latin typeface="Trebuchet MS" pitchFamily="34" charset="0"/>
                <a:ea typeface="ヒラギノ角ゴ Pro W3" charset="-128"/>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34" charset="0"/>
                <a:ea typeface="ヒラギノ角ゴ Pro W3" charset="-128"/>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34" charset="0"/>
                <a:ea typeface="ヒラギノ角ゴ Pro W3" charset="-128"/>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34" charset="0"/>
                <a:ea typeface="ヒラギノ角ゴ Pro W3" charset="-128"/>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34" charset="0"/>
                <a:ea typeface="ヒラギノ角ゴ Pro W3" charset="-128"/>
                <a:cs typeface="Arial" charset="0"/>
              </a:defRPr>
            </a:lvl9pPr>
          </a:lstStyle>
          <a:p>
            <a:pPr algn="ctr" eaLnBrk="1" hangingPunct="1">
              <a:spcBef>
                <a:spcPct val="0"/>
              </a:spcBef>
              <a:buClrTx/>
              <a:buFontTx/>
              <a:buNone/>
            </a:pPr>
            <a:r>
              <a:rPr lang="en-US" altLang="fr-FR" sz="4000" b="1" dirty="0" smtClean="0">
                <a:solidFill>
                  <a:schemeClr val="tx1"/>
                </a:solidFill>
                <a:latin typeface="Calibri" pitchFamily="34" charset="0"/>
                <a:cs typeface="Times New Roman" pitchFamily="18" charset="0"/>
              </a:rPr>
              <a:t>Elygrid Project </a:t>
            </a:r>
            <a:r>
              <a:rPr lang="en-GB" sz="4000" b="1" dirty="0"/>
              <a:t/>
            </a:r>
            <a:br>
              <a:rPr lang="en-GB" sz="4000" b="1" dirty="0"/>
            </a:br>
            <a:r>
              <a:rPr lang="en-GB" sz="2800" b="1" dirty="0" smtClean="0">
                <a:solidFill>
                  <a:schemeClr val="tx1"/>
                </a:solidFill>
              </a:rPr>
              <a:t>(</a:t>
            </a:r>
            <a:r>
              <a:rPr lang="en-US" altLang="fr-FR" sz="2800" b="1" dirty="0" smtClean="0">
                <a:solidFill>
                  <a:schemeClr val="tx1"/>
                </a:solidFill>
                <a:latin typeface="Calibri" pitchFamily="34" charset="0"/>
                <a:cs typeface="Times New Roman" pitchFamily="18" charset="0"/>
              </a:rPr>
              <a:t>Grant Agreement nº 278824</a:t>
            </a:r>
            <a:r>
              <a:rPr lang="en-GB" sz="2800" b="1" dirty="0" smtClean="0">
                <a:solidFill>
                  <a:schemeClr val="tx1"/>
                </a:solidFill>
              </a:rPr>
              <a:t>)</a:t>
            </a:r>
            <a:r>
              <a:rPr lang="en-GB" sz="2800" b="1" dirty="0"/>
              <a:t/>
            </a:r>
            <a:br>
              <a:rPr lang="en-GB" sz="2800" b="1" dirty="0"/>
            </a:br>
            <a:endParaRPr lang="en-GB" sz="2800" b="1" dirty="0" smtClean="0"/>
          </a:p>
          <a:p>
            <a:pPr eaLnBrk="1" hangingPunct="1">
              <a:spcBef>
                <a:spcPct val="0"/>
              </a:spcBef>
              <a:buClrTx/>
              <a:buFontTx/>
              <a:buNone/>
            </a:pPr>
            <a:endParaRPr lang="en-US" altLang="fr-FR" sz="2800" b="1" dirty="0" smtClean="0"/>
          </a:p>
          <a:p>
            <a:pPr eaLnBrk="1" hangingPunct="1">
              <a:spcBef>
                <a:spcPct val="0"/>
              </a:spcBef>
              <a:buClrTx/>
              <a:buFontTx/>
              <a:buNone/>
            </a:pPr>
            <a:endParaRPr lang="en-US" altLang="fr-FR" sz="4000" b="1" dirty="0"/>
          </a:p>
          <a:p>
            <a:pPr eaLnBrk="1" hangingPunct="1">
              <a:spcBef>
                <a:spcPct val="0"/>
              </a:spcBef>
              <a:buClrTx/>
              <a:buFontTx/>
              <a:buNone/>
            </a:pPr>
            <a:endParaRPr lang="en-US" altLang="fr-FR" dirty="0" smtClean="0">
              <a:solidFill>
                <a:srgbClr val="00B0F0"/>
              </a:solidFill>
            </a:endParaRPr>
          </a:p>
          <a:p>
            <a:pPr algn="ctr" eaLnBrk="1" hangingPunct="1">
              <a:spcBef>
                <a:spcPct val="0"/>
              </a:spcBef>
              <a:buClrTx/>
              <a:buNone/>
            </a:pPr>
            <a:r>
              <a:rPr lang="en-US" altLang="fr-FR" dirty="0" smtClean="0">
                <a:solidFill>
                  <a:schemeClr val="tx1"/>
                </a:solidFill>
              </a:rPr>
              <a:t>Pablo Marcuello </a:t>
            </a:r>
            <a:r>
              <a:rPr lang="en-US" altLang="fr-FR" dirty="0">
                <a:solidFill>
                  <a:schemeClr val="tx1"/>
                </a:solidFill>
              </a:rPr>
              <a:t/>
            </a:r>
            <a:br>
              <a:rPr lang="en-US" altLang="fr-FR" dirty="0">
                <a:solidFill>
                  <a:schemeClr val="tx1"/>
                </a:solidFill>
              </a:rPr>
            </a:br>
            <a:r>
              <a:rPr lang="fr-BE" altLang="fr-FR" dirty="0" err="1" smtClean="0">
                <a:solidFill>
                  <a:schemeClr val="tx1"/>
                </a:solidFill>
              </a:rPr>
              <a:t>Foundation</a:t>
            </a:r>
            <a:r>
              <a:rPr lang="fr-BE" altLang="fr-FR" dirty="0" smtClean="0">
                <a:solidFill>
                  <a:schemeClr val="tx1"/>
                </a:solidFill>
              </a:rPr>
              <a:t> for the </a:t>
            </a:r>
            <a:r>
              <a:rPr lang="fr-BE" altLang="fr-FR" dirty="0" err="1" smtClean="0">
                <a:solidFill>
                  <a:schemeClr val="tx1"/>
                </a:solidFill>
              </a:rPr>
              <a:t>Development</a:t>
            </a:r>
            <a:r>
              <a:rPr lang="fr-BE" altLang="fr-FR" dirty="0" smtClean="0">
                <a:solidFill>
                  <a:schemeClr val="tx1"/>
                </a:solidFill>
              </a:rPr>
              <a:t> of New </a:t>
            </a:r>
            <a:r>
              <a:rPr lang="fr-BE" altLang="fr-FR" dirty="0" err="1" smtClean="0">
                <a:solidFill>
                  <a:schemeClr val="tx1"/>
                </a:solidFill>
              </a:rPr>
              <a:t>Hydrogen</a:t>
            </a:r>
            <a:r>
              <a:rPr lang="fr-BE" altLang="fr-FR" dirty="0" smtClean="0">
                <a:solidFill>
                  <a:schemeClr val="tx1"/>
                </a:solidFill>
              </a:rPr>
              <a:t> Technologies in Aragon (Spain)</a:t>
            </a:r>
          </a:p>
          <a:p>
            <a:pPr algn="ctr" eaLnBrk="1" hangingPunct="1">
              <a:spcBef>
                <a:spcPct val="0"/>
              </a:spcBef>
              <a:buClrTx/>
              <a:buNone/>
            </a:pPr>
            <a:endParaRPr lang="en-US" altLang="fr-FR" dirty="0" smtClean="0">
              <a:solidFill>
                <a:schemeClr val="tx1"/>
              </a:solidFill>
            </a:endParaRPr>
          </a:p>
          <a:p>
            <a:pPr algn="r" eaLnBrk="1" hangingPunct="1">
              <a:spcBef>
                <a:spcPct val="0"/>
              </a:spcBef>
              <a:buClrTx/>
              <a:buFontTx/>
              <a:buNone/>
            </a:pPr>
            <a:r>
              <a:rPr lang="en-US" altLang="fr-FR" dirty="0" smtClean="0">
                <a:solidFill>
                  <a:schemeClr val="tx1"/>
                </a:solidFill>
                <a:hlinkClick r:id="rId4"/>
              </a:rPr>
              <a:t>www.elygrid.com</a:t>
            </a:r>
            <a:r>
              <a:rPr lang="en-US" altLang="fr-FR" dirty="0" smtClean="0">
                <a:solidFill>
                  <a:srgbClr val="00B0F0"/>
                </a:solidFill>
              </a:rPr>
              <a:t>   </a:t>
            </a:r>
            <a:endParaRPr lang="en-US" altLang="fr-FR" dirty="0">
              <a:solidFill>
                <a:srgbClr val="00B0F0"/>
              </a:solidFill>
            </a:endParaRPr>
          </a:p>
        </p:txBody>
      </p:sp>
      <p:pic>
        <p:nvPicPr>
          <p:cNvPr id="5" name="Picture 4"/>
          <p:cNvPicPr>
            <a:picLocks noChangeAspect="1" noChangeArrowheads="1"/>
          </p:cNvPicPr>
          <p:nvPr/>
        </p:nvPicPr>
        <p:blipFill>
          <a:blip r:embed="rId5"/>
          <a:srcRect/>
          <a:stretch>
            <a:fillRect/>
          </a:stretch>
        </p:blipFill>
        <p:spPr bwMode="auto">
          <a:xfrm>
            <a:off x="753372" y="1507021"/>
            <a:ext cx="6336540" cy="1670947"/>
          </a:xfrm>
          <a:prstGeom prst="rect">
            <a:avLst/>
          </a:prstGeom>
          <a:noFill/>
          <a:ln w="9525" algn="ctr">
            <a:noFill/>
            <a:miter lim="800000"/>
            <a:headEnd/>
            <a:tailEnd/>
          </a:ln>
        </p:spPr>
      </p:pic>
    </p:spTree>
    <p:extLst>
      <p:ext uri="{BB962C8B-B14F-4D97-AF65-F5344CB8AC3E}">
        <p14:creationId xmlns:p14="http://schemas.microsoft.com/office/powerpoint/2010/main" val="496683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HORIZONTAL ACTIVITIES</a:t>
            </a:r>
            <a:endParaRPr lang="nl-BE" dirty="0"/>
          </a:p>
        </p:txBody>
      </p:sp>
      <p:sp>
        <p:nvSpPr>
          <p:cNvPr id="3" name="Content Placeholder 2"/>
          <p:cNvSpPr>
            <a:spLocks noGrp="1"/>
          </p:cNvSpPr>
          <p:nvPr>
            <p:ph idx="1"/>
          </p:nvPr>
        </p:nvSpPr>
        <p:spPr/>
        <p:txBody>
          <a:bodyPr>
            <a:normAutofit fontScale="85000" lnSpcReduction="20000"/>
          </a:bodyPr>
          <a:lstStyle/>
          <a:p>
            <a:r>
              <a:rPr lang="en-US" dirty="0" smtClean="0"/>
              <a:t>Training and education</a:t>
            </a:r>
            <a:endParaRPr lang="es-ES" dirty="0" smtClean="0"/>
          </a:p>
          <a:p>
            <a:pPr lvl="1"/>
            <a:r>
              <a:rPr lang="en-US" dirty="0" smtClean="0"/>
              <a:t>Different post-doc and PhD students are working in the project in different WPs: membrane development, power electronics and balance of plant optimization </a:t>
            </a:r>
            <a:endParaRPr lang="es-ES" dirty="0" smtClean="0"/>
          </a:p>
          <a:p>
            <a:r>
              <a:rPr lang="en-US" dirty="0" smtClean="0"/>
              <a:t>Safety, Regulations, codes and standards</a:t>
            </a:r>
            <a:endParaRPr lang="es-ES" dirty="0" smtClean="0"/>
          </a:p>
          <a:p>
            <a:pPr lvl="1"/>
            <a:r>
              <a:rPr lang="en-US" dirty="0" smtClean="0"/>
              <a:t>The project has developed a document with the main regulations, codes and standards which must be taken into consideration in order to design an electrolyser. This document will be public.</a:t>
            </a:r>
            <a:endParaRPr lang="es-ES" dirty="0" smtClean="0"/>
          </a:p>
          <a:p>
            <a:r>
              <a:rPr lang="en-US" dirty="0" smtClean="0"/>
              <a:t>Public awareness</a:t>
            </a:r>
            <a:endParaRPr lang="es-ES" dirty="0" smtClean="0"/>
          </a:p>
          <a:p>
            <a:pPr lvl="1"/>
            <a:r>
              <a:rPr lang="en-US" dirty="0" smtClean="0"/>
              <a:t>The project has a website </a:t>
            </a:r>
            <a:r>
              <a:rPr lang="en-US" u="sng" dirty="0" smtClean="0">
                <a:hlinkClick r:id="rId2"/>
              </a:rPr>
              <a:t>www.elygrid.com</a:t>
            </a:r>
            <a:r>
              <a:rPr lang="en-US" dirty="0" smtClean="0"/>
              <a:t> where all general information, news and public papers and presentations can be downloaded</a:t>
            </a:r>
            <a:endParaRPr lang="es-ES" dirty="0"/>
          </a:p>
        </p:txBody>
      </p:sp>
      <p:pic>
        <p:nvPicPr>
          <p:cNvPr id="4" name="Picture 4"/>
          <p:cNvPicPr>
            <a:picLocks noChangeAspect="1" noChangeArrowheads="1"/>
          </p:cNvPicPr>
          <p:nvPr/>
        </p:nvPicPr>
        <p:blipFill>
          <a:blip r:embed="rId3"/>
          <a:srcRect/>
          <a:stretch>
            <a:fillRect/>
          </a:stretch>
        </p:blipFill>
        <p:spPr bwMode="auto">
          <a:xfrm>
            <a:off x="7381460" y="473785"/>
            <a:ext cx="1570383" cy="414111"/>
          </a:xfrm>
          <a:prstGeom prst="rect">
            <a:avLst/>
          </a:prstGeom>
          <a:noFill/>
          <a:ln w="9525" algn="ctr">
            <a:noFill/>
            <a:miter lim="800000"/>
            <a:headEnd/>
            <a:tailEnd/>
          </a:ln>
        </p:spPr>
      </p:pic>
    </p:spTree>
    <p:extLst>
      <p:ext uri="{BB962C8B-B14F-4D97-AF65-F5344CB8AC3E}">
        <p14:creationId xmlns:p14="http://schemas.microsoft.com/office/powerpoint/2010/main" val="233180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DISSEMINATION ACTIVITIES</a:t>
            </a:r>
            <a:endParaRPr lang="nl-BE" dirty="0"/>
          </a:p>
        </p:txBody>
      </p:sp>
      <p:sp>
        <p:nvSpPr>
          <p:cNvPr id="3" name="Content Placeholder 2"/>
          <p:cNvSpPr>
            <a:spLocks noGrp="1"/>
          </p:cNvSpPr>
          <p:nvPr>
            <p:ph idx="1"/>
          </p:nvPr>
        </p:nvSpPr>
        <p:spPr>
          <a:xfrm>
            <a:off x="755374" y="1126434"/>
            <a:ext cx="7931426" cy="5406887"/>
          </a:xfrm>
        </p:spPr>
        <p:txBody>
          <a:bodyPr>
            <a:normAutofit fontScale="55000" lnSpcReduction="20000"/>
          </a:bodyPr>
          <a:lstStyle/>
          <a:p>
            <a:r>
              <a:rPr lang="en-US" sz="4200" dirty="0" smtClean="0"/>
              <a:t>Conference presentations</a:t>
            </a:r>
            <a:endParaRPr lang="es-ES" sz="4200" dirty="0" smtClean="0"/>
          </a:p>
          <a:p>
            <a:pPr lvl="1"/>
            <a:r>
              <a:rPr lang="en-US" sz="3800" dirty="0" smtClean="0"/>
              <a:t>Elygrid Project presents in the: IPHE Workshop Seville, November 2012. 4th EUROPEAN PEFC &amp; H2 FORUM, July 2013. International Conference on Hydrogen Safety 2013, September 2013. Review days (2011-2014). 8TH International Symposium Hydrogen &amp; Energy, February 2014. EUROPEAN HYDROGEN ENERGY CONFERENCE 2014, March 2014. WHEC 2014 (two oral </a:t>
            </a:r>
            <a:r>
              <a:rPr lang="en-US" sz="3800" dirty="0" err="1" smtClean="0"/>
              <a:t>presentations&amp;one</a:t>
            </a:r>
            <a:r>
              <a:rPr lang="en-US" sz="3800" dirty="0" smtClean="0"/>
              <a:t> poster). </a:t>
            </a:r>
            <a:r>
              <a:rPr lang="en-US" sz="3800" dirty="0" err="1" smtClean="0"/>
              <a:t>Iberconnapice</a:t>
            </a:r>
            <a:r>
              <a:rPr lang="en-US" sz="3800" dirty="0" smtClean="0"/>
              <a:t>, October 2014.</a:t>
            </a:r>
            <a:endParaRPr lang="es-ES" sz="3800" dirty="0" smtClean="0"/>
          </a:p>
          <a:p>
            <a:r>
              <a:rPr lang="en-US" sz="4200" dirty="0" smtClean="0"/>
              <a:t>Workshops organized by the project</a:t>
            </a:r>
            <a:endParaRPr lang="es-ES" sz="4200" dirty="0" smtClean="0"/>
          </a:p>
          <a:p>
            <a:pPr lvl="1"/>
            <a:r>
              <a:rPr lang="en-US" sz="3800" dirty="0" smtClean="0"/>
              <a:t>The project attended the workshop called “Water electrolysis day” organized by the FCH-JU</a:t>
            </a:r>
            <a:endParaRPr lang="es-ES" sz="3800" dirty="0" smtClean="0"/>
          </a:p>
          <a:p>
            <a:pPr lvl="1"/>
            <a:r>
              <a:rPr lang="en-US" sz="3800" dirty="0" smtClean="0"/>
              <a:t>Final event at the end of the project with </a:t>
            </a:r>
            <a:r>
              <a:rPr lang="en-US" sz="3800" dirty="0" err="1" smtClean="0"/>
              <a:t>RESelyser</a:t>
            </a:r>
            <a:r>
              <a:rPr lang="en-US" sz="3800" dirty="0" smtClean="0"/>
              <a:t> project</a:t>
            </a:r>
            <a:endParaRPr lang="es-ES" sz="3800" dirty="0" smtClean="0"/>
          </a:p>
          <a:p>
            <a:r>
              <a:rPr lang="en-US" sz="4200" dirty="0" smtClean="0"/>
              <a:t>Publications</a:t>
            </a:r>
            <a:endParaRPr lang="es-ES" sz="4200" dirty="0" smtClean="0"/>
          </a:p>
          <a:p>
            <a:pPr lvl="1"/>
            <a:r>
              <a:rPr lang="es-ES_tradnl" sz="3800" dirty="0" smtClean="0"/>
              <a:t>LCA </a:t>
            </a:r>
            <a:r>
              <a:rPr lang="es-ES_tradnl" sz="3800" dirty="0" err="1" smtClean="0"/>
              <a:t>papers</a:t>
            </a:r>
            <a:r>
              <a:rPr lang="es-ES_tradnl" sz="3800" dirty="0" smtClean="0"/>
              <a:t>: </a:t>
            </a:r>
            <a:r>
              <a:rPr lang="es-ES_tradnl" sz="3800" dirty="0" err="1" smtClean="0"/>
              <a:t>previous</a:t>
            </a:r>
            <a:r>
              <a:rPr lang="es-ES_tradnl" sz="3800" dirty="0" smtClean="0"/>
              <a:t> </a:t>
            </a:r>
            <a:r>
              <a:rPr lang="es-ES_tradnl" sz="3800" dirty="0" err="1" smtClean="0"/>
              <a:t>analysis</a:t>
            </a:r>
            <a:r>
              <a:rPr lang="es-ES_tradnl" sz="3800" dirty="0" smtClean="0"/>
              <a:t> and final </a:t>
            </a:r>
            <a:r>
              <a:rPr lang="es-ES_tradnl" sz="3800" dirty="0" err="1" smtClean="0"/>
              <a:t>results</a:t>
            </a:r>
            <a:endParaRPr lang="es-ES" sz="3800" dirty="0" smtClean="0"/>
          </a:p>
          <a:p>
            <a:pPr lvl="1"/>
            <a:r>
              <a:rPr lang="en-US" sz="3800" dirty="0" smtClean="0"/>
              <a:t>Paper from modeling results and BOP optimization</a:t>
            </a:r>
            <a:endParaRPr lang="es-ES" sz="3800" dirty="0" smtClean="0"/>
          </a:p>
        </p:txBody>
      </p:sp>
      <p:pic>
        <p:nvPicPr>
          <p:cNvPr id="4" name="Picture 4"/>
          <p:cNvPicPr>
            <a:picLocks noChangeAspect="1" noChangeArrowheads="1"/>
          </p:cNvPicPr>
          <p:nvPr/>
        </p:nvPicPr>
        <p:blipFill>
          <a:blip r:embed="rId2"/>
          <a:srcRect/>
          <a:stretch>
            <a:fillRect/>
          </a:stretch>
        </p:blipFill>
        <p:spPr bwMode="auto">
          <a:xfrm>
            <a:off x="7381460" y="473785"/>
            <a:ext cx="1570383" cy="414111"/>
          </a:xfrm>
          <a:prstGeom prst="rect">
            <a:avLst/>
          </a:prstGeom>
          <a:noFill/>
          <a:ln w="9525" algn="ctr">
            <a:noFill/>
            <a:miter lim="800000"/>
            <a:headEnd/>
            <a:tailEnd/>
          </a:ln>
        </p:spPr>
      </p:pic>
    </p:spTree>
    <p:extLst>
      <p:ext uri="{BB962C8B-B14F-4D97-AF65-F5344CB8AC3E}">
        <p14:creationId xmlns:p14="http://schemas.microsoft.com/office/powerpoint/2010/main" val="2767282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EXPLOITATION PLAN/EXPECTED IMPACT</a:t>
            </a:r>
            <a:endParaRPr lang="nl-BE" dirty="0"/>
          </a:p>
        </p:txBody>
      </p:sp>
      <p:pic>
        <p:nvPicPr>
          <p:cNvPr id="4" name="Picture 4"/>
          <p:cNvPicPr>
            <a:picLocks noChangeAspect="1" noChangeArrowheads="1"/>
          </p:cNvPicPr>
          <p:nvPr/>
        </p:nvPicPr>
        <p:blipFill>
          <a:blip r:embed="rId3"/>
          <a:srcRect/>
          <a:stretch>
            <a:fillRect/>
          </a:stretch>
        </p:blipFill>
        <p:spPr bwMode="auto">
          <a:xfrm>
            <a:off x="7573617" y="712324"/>
            <a:ext cx="1570383" cy="414111"/>
          </a:xfrm>
          <a:prstGeom prst="rect">
            <a:avLst/>
          </a:prstGeom>
          <a:noFill/>
          <a:ln w="9525" algn="ctr">
            <a:noFill/>
            <a:miter lim="800000"/>
            <a:headEnd/>
            <a:tailEnd/>
          </a:ln>
        </p:spPr>
      </p:pic>
      <p:sp>
        <p:nvSpPr>
          <p:cNvPr id="5" name="Text Box 4"/>
          <p:cNvSpPr txBox="1">
            <a:spLocks noChangeArrowheads="1"/>
          </p:cNvSpPr>
          <p:nvPr/>
        </p:nvSpPr>
        <p:spPr bwMode="auto">
          <a:xfrm>
            <a:off x="251520" y="1314341"/>
            <a:ext cx="8568952" cy="658642"/>
          </a:xfrm>
          <a:prstGeom prst="rect">
            <a:avLst/>
          </a:prstGeom>
          <a:noFill/>
          <a:ln w="9525">
            <a:noFill/>
            <a:miter lim="800000"/>
            <a:headEnd/>
            <a:tailEnd/>
          </a:ln>
        </p:spPr>
        <p:txBody>
          <a:bodyPr wrap="square">
            <a:spAutoFit/>
          </a:bodyPr>
          <a:lstStyle/>
          <a:p>
            <a:pPr marL="342900" indent="-342900" fontAlgn="auto">
              <a:lnSpc>
                <a:spcPct val="80000"/>
              </a:lnSpc>
              <a:spcBef>
                <a:spcPts val="600"/>
              </a:spcBef>
              <a:spcAft>
                <a:spcPts val="600"/>
              </a:spcAft>
              <a:buClr>
                <a:srgbClr val="194C84"/>
              </a:buClr>
              <a:buFont typeface="Arial"/>
              <a:buChar char="•"/>
            </a:pPr>
            <a:r>
              <a:rPr lang="en-US" sz="2300" dirty="0" smtClean="0">
                <a:solidFill>
                  <a:srgbClr val="194C84"/>
                </a:solidFill>
                <a:latin typeface="Trebuchet MS" panose="020B0603020202020204" pitchFamily="34" charset="0"/>
                <a:cs typeface="Arial"/>
              </a:rPr>
              <a:t>“go-to-market” Target: validation of improved technology with a several MW electrolyser unit size at competitive price</a:t>
            </a:r>
          </a:p>
        </p:txBody>
      </p:sp>
      <p:pic>
        <p:nvPicPr>
          <p:cNvPr id="3074" name="Picture 2"/>
          <p:cNvPicPr>
            <a:picLocks noChangeAspect="1" noChangeArrowheads="1"/>
          </p:cNvPicPr>
          <p:nvPr/>
        </p:nvPicPr>
        <p:blipFill>
          <a:blip r:embed="rId4"/>
          <a:srcRect l="29469" t="34010" r="13720" b="20000"/>
          <a:stretch>
            <a:fillRect/>
          </a:stretch>
        </p:blipFill>
        <p:spPr bwMode="auto">
          <a:xfrm>
            <a:off x="330949" y="2185018"/>
            <a:ext cx="8489523" cy="4295295"/>
          </a:xfrm>
          <a:prstGeom prst="rect">
            <a:avLst/>
          </a:prstGeom>
          <a:noFill/>
          <a:ln w="9525">
            <a:noFill/>
            <a:miter lim="800000"/>
            <a:headEnd/>
            <a:tailEnd/>
          </a:ln>
        </p:spPr>
      </p:pic>
    </p:spTree>
    <p:extLst>
      <p:ext uri="{BB962C8B-B14F-4D97-AF65-F5344CB8AC3E}">
        <p14:creationId xmlns:p14="http://schemas.microsoft.com/office/powerpoint/2010/main" val="909214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EXPLOITATION PLAN/EXPECTED IMPACT</a:t>
            </a:r>
            <a:endParaRPr lang="nl-BE" dirty="0"/>
          </a:p>
        </p:txBody>
      </p:sp>
      <p:pic>
        <p:nvPicPr>
          <p:cNvPr id="4" name="Picture 4"/>
          <p:cNvPicPr>
            <a:picLocks noChangeAspect="1" noChangeArrowheads="1"/>
          </p:cNvPicPr>
          <p:nvPr/>
        </p:nvPicPr>
        <p:blipFill>
          <a:blip r:embed="rId3"/>
          <a:srcRect/>
          <a:stretch>
            <a:fillRect/>
          </a:stretch>
        </p:blipFill>
        <p:spPr bwMode="auto">
          <a:xfrm>
            <a:off x="7573617" y="712324"/>
            <a:ext cx="1570383" cy="414111"/>
          </a:xfrm>
          <a:prstGeom prst="rect">
            <a:avLst/>
          </a:prstGeom>
          <a:noFill/>
          <a:ln w="9525" algn="ctr">
            <a:noFill/>
            <a:miter lim="800000"/>
            <a:headEnd/>
            <a:tailEnd/>
          </a:ln>
        </p:spPr>
      </p:pic>
      <p:pic>
        <p:nvPicPr>
          <p:cNvPr id="4098" name="Picture 2"/>
          <p:cNvPicPr>
            <a:picLocks noChangeAspect="1" noChangeArrowheads="1"/>
          </p:cNvPicPr>
          <p:nvPr/>
        </p:nvPicPr>
        <p:blipFill>
          <a:blip r:embed="rId4"/>
          <a:srcRect l="29469" t="34010" r="12560" b="20000"/>
          <a:stretch>
            <a:fillRect/>
          </a:stretch>
        </p:blipFill>
        <p:spPr bwMode="auto">
          <a:xfrm>
            <a:off x="331304" y="1789044"/>
            <a:ext cx="8632843" cy="4280452"/>
          </a:xfrm>
          <a:prstGeom prst="rect">
            <a:avLst/>
          </a:prstGeom>
          <a:noFill/>
          <a:ln w="9525">
            <a:noFill/>
            <a:miter lim="800000"/>
            <a:headEnd/>
            <a:tailEnd/>
          </a:ln>
        </p:spPr>
      </p:pic>
    </p:spTree>
    <p:extLst>
      <p:ext uri="{BB962C8B-B14F-4D97-AF65-F5344CB8AC3E}">
        <p14:creationId xmlns:p14="http://schemas.microsoft.com/office/powerpoint/2010/main" val="90921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OVERVIEW</a:t>
            </a:r>
            <a:endParaRPr lang="nl-BE" dirty="0"/>
          </a:p>
        </p:txBody>
      </p:sp>
      <p:sp>
        <p:nvSpPr>
          <p:cNvPr id="3" name="Content Placeholder 2"/>
          <p:cNvSpPr>
            <a:spLocks noGrp="1"/>
          </p:cNvSpPr>
          <p:nvPr>
            <p:ph idx="1"/>
          </p:nvPr>
        </p:nvSpPr>
        <p:spPr>
          <a:xfrm>
            <a:off x="755374" y="1126435"/>
            <a:ext cx="7931426" cy="3909391"/>
          </a:xfrm>
        </p:spPr>
        <p:txBody>
          <a:bodyPr>
            <a:normAutofit fontScale="70000" lnSpcReduction="20000"/>
          </a:bodyPr>
          <a:lstStyle/>
          <a:p>
            <a:r>
              <a:rPr lang="en-US" altLang="fr-FR" dirty="0" smtClean="0"/>
              <a:t>Improvements to Integrate High Pressure Alkaline Electrolysers for Electricity/H2 production from Renewable Energies to Balance the Grid </a:t>
            </a:r>
          </a:p>
          <a:p>
            <a:r>
              <a:rPr lang="en-GB" dirty="0" smtClean="0"/>
              <a:t>SP1-JTI-FCH.2010.2.1 Efficient alkaline electrolysers</a:t>
            </a:r>
            <a:endParaRPr lang="en-GB" dirty="0"/>
          </a:p>
          <a:p>
            <a:r>
              <a:rPr lang="en-US" altLang="fr-FR" dirty="0" smtClean="0"/>
              <a:t>Duration 38 months, from 01/11/2011 to 31/12/2014</a:t>
            </a:r>
          </a:p>
          <a:p>
            <a:r>
              <a:rPr lang="en-US" altLang="fr-FR" dirty="0" smtClean="0"/>
              <a:t>Budget: 3.701.178,33 € / Funding: 2.105.017,00 €</a:t>
            </a:r>
            <a:endParaRPr lang="en-GB" dirty="0"/>
          </a:p>
          <a:p>
            <a:r>
              <a:rPr lang="en-GB" dirty="0" smtClean="0"/>
              <a:t>Goal: improve TCO of MW alkaline electrolysers</a:t>
            </a:r>
            <a:endParaRPr lang="en-GB" dirty="0"/>
          </a:p>
          <a:p>
            <a:r>
              <a:rPr lang="en-GB" dirty="0" smtClean="0"/>
              <a:t>Project in the last two moths</a:t>
            </a:r>
            <a:endParaRPr lang="nl-BE" dirty="0" smtClean="0"/>
          </a:p>
          <a:p>
            <a:endParaRPr lang="en-GB" dirty="0" smtClean="0"/>
          </a:p>
        </p:txBody>
      </p:sp>
      <p:pic>
        <p:nvPicPr>
          <p:cNvPr id="4" name="9aadf1e2-e1f2-4853-8e48-72359f0e9faa" descr="7DB70B62-B7C3-47EC-BFB0-93416AC11B08@home"/>
          <p:cNvPicPr>
            <a:picLocks noChangeAspect="1" noChangeArrowheads="1"/>
          </p:cNvPicPr>
          <p:nvPr/>
        </p:nvPicPr>
        <p:blipFill>
          <a:blip r:embed="rId2"/>
          <a:srcRect l="24013" t="87801" r="35248" b="5901"/>
          <a:stretch>
            <a:fillRect/>
          </a:stretch>
        </p:blipFill>
        <p:spPr bwMode="auto">
          <a:xfrm>
            <a:off x="0" y="4252222"/>
            <a:ext cx="9151938" cy="1063625"/>
          </a:xfrm>
          <a:prstGeom prst="rect">
            <a:avLst/>
          </a:prstGeom>
          <a:noFill/>
          <a:ln w="9525">
            <a:noFill/>
            <a:miter lim="800000"/>
            <a:headEnd/>
            <a:tailEnd/>
          </a:ln>
        </p:spPr>
      </p:pic>
      <p:pic>
        <p:nvPicPr>
          <p:cNvPr id="5" name="9aadf1e2-e1f2-4853-8e48-72359f0e9faa" descr="7DB70B62-B7C3-47EC-BFB0-93416AC11B08@home"/>
          <p:cNvPicPr>
            <a:picLocks noChangeAspect="1" noChangeArrowheads="1"/>
          </p:cNvPicPr>
          <p:nvPr/>
        </p:nvPicPr>
        <p:blipFill>
          <a:blip r:embed="rId2"/>
          <a:srcRect l="64226" t="85020" r="4231" b="5901"/>
          <a:stretch>
            <a:fillRect/>
          </a:stretch>
        </p:blipFill>
        <p:spPr bwMode="auto">
          <a:xfrm>
            <a:off x="1241771" y="5315847"/>
            <a:ext cx="6827837" cy="1476375"/>
          </a:xfrm>
          <a:prstGeom prst="rect">
            <a:avLst/>
          </a:prstGeom>
          <a:noFill/>
          <a:ln w="9525">
            <a:noFill/>
            <a:miter lim="800000"/>
            <a:headEnd/>
            <a:tailEnd/>
          </a:ln>
        </p:spPr>
      </p:pic>
      <p:pic>
        <p:nvPicPr>
          <p:cNvPr id="7" name="Picture 4"/>
          <p:cNvPicPr>
            <a:picLocks noChangeAspect="1" noChangeArrowheads="1"/>
          </p:cNvPicPr>
          <p:nvPr/>
        </p:nvPicPr>
        <p:blipFill>
          <a:blip r:embed="rId3"/>
          <a:srcRect/>
          <a:stretch>
            <a:fillRect/>
          </a:stretch>
        </p:blipFill>
        <p:spPr bwMode="auto">
          <a:xfrm>
            <a:off x="7381460" y="473785"/>
            <a:ext cx="1570383" cy="414111"/>
          </a:xfrm>
          <a:prstGeom prst="rect">
            <a:avLst/>
          </a:prstGeom>
          <a:noFill/>
          <a:ln w="9525" algn="ctr">
            <a:noFill/>
            <a:miter lim="800000"/>
            <a:headEnd/>
            <a:tailEnd/>
          </a:ln>
        </p:spPr>
      </p:pic>
    </p:spTree>
    <p:extLst>
      <p:ext uri="{BB962C8B-B14F-4D97-AF65-F5344CB8AC3E}">
        <p14:creationId xmlns:p14="http://schemas.microsoft.com/office/powerpoint/2010/main" val="1141441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PROJECT TARGETS AND ACHIEVEMENTS</a:t>
            </a:r>
            <a:endParaRPr lang="nl-BE" dirty="0"/>
          </a:p>
        </p:txBody>
      </p:sp>
      <p:pic>
        <p:nvPicPr>
          <p:cNvPr id="1026" name="Picture 2"/>
          <p:cNvPicPr>
            <a:picLocks noChangeAspect="1" noChangeArrowheads="1"/>
          </p:cNvPicPr>
          <p:nvPr/>
        </p:nvPicPr>
        <p:blipFill>
          <a:blip r:embed="rId2"/>
          <a:srcRect l="34493" t="38029" r="18164" b="22242"/>
          <a:stretch>
            <a:fillRect/>
          </a:stretch>
        </p:blipFill>
        <p:spPr bwMode="auto">
          <a:xfrm>
            <a:off x="437323" y="1643270"/>
            <a:ext cx="8249477" cy="4326766"/>
          </a:xfrm>
          <a:prstGeom prst="rect">
            <a:avLst/>
          </a:prstGeom>
          <a:noFill/>
          <a:ln w="9525">
            <a:noFill/>
            <a:miter lim="800000"/>
            <a:headEnd/>
            <a:tailEnd/>
          </a:ln>
        </p:spPr>
      </p:pic>
      <p:pic>
        <p:nvPicPr>
          <p:cNvPr id="5" name="Picture 4"/>
          <p:cNvPicPr>
            <a:picLocks noChangeAspect="1" noChangeArrowheads="1"/>
          </p:cNvPicPr>
          <p:nvPr/>
        </p:nvPicPr>
        <p:blipFill>
          <a:blip r:embed="rId3"/>
          <a:srcRect/>
          <a:stretch>
            <a:fillRect/>
          </a:stretch>
        </p:blipFill>
        <p:spPr bwMode="auto">
          <a:xfrm>
            <a:off x="7381460" y="1056880"/>
            <a:ext cx="1570383" cy="414111"/>
          </a:xfrm>
          <a:prstGeom prst="rect">
            <a:avLst/>
          </a:prstGeom>
          <a:noFill/>
          <a:ln w="9525" algn="ctr">
            <a:noFill/>
            <a:miter lim="800000"/>
            <a:headEnd/>
            <a:tailEnd/>
          </a:ln>
        </p:spPr>
      </p:pic>
    </p:spTree>
    <p:extLst>
      <p:ext uri="{BB962C8B-B14F-4D97-AF65-F5344CB8AC3E}">
        <p14:creationId xmlns:p14="http://schemas.microsoft.com/office/powerpoint/2010/main" val="510287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PROJECT TARGETS AND ACHIEVEMENTS</a:t>
            </a:r>
            <a:endParaRPr lang="nl-BE" dirty="0"/>
          </a:p>
        </p:txBody>
      </p:sp>
      <p:graphicFrame>
        <p:nvGraphicFramePr>
          <p:cNvPr id="6" name="Table 5"/>
          <p:cNvGraphicFramePr>
            <a:graphicFrameLocks noGrp="1"/>
          </p:cNvGraphicFramePr>
          <p:nvPr>
            <p:extLst>
              <p:ext uri="{D42A27DB-BD31-4B8C-83A1-F6EECF244321}">
                <p14:modId xmlns:p14="http://schemas.microsoft.com/office/powerpoint/2010/main" val="2475844337"/>
              </p:ext>
            </p:extLst>
          </p:nvPr>
        </p:nvGraphicFramePr>
        <p:xfrm>
          <a:off x="395536" y="1445350"/>
          <a:ext cx="8352930" cy="5223303"/>
        </p:xfrm>
        <a:graphic>
          <a:graphicData uri="http://schemas.openxmlformats.org/drawingml/2006/table">
            <a:tbl>
              <a:tblPr firstRow="1" bandRow="1">
                <a:tableStyleId>{5C22544A-7EE6-4342-B048-85BDC9FD1C3A}</a:tableStyleId>
              </a:tblPr>
              <a:tblGrid>
                <a:gridCol w="1670586"/>
                <a:gridCol w="1670586"/>
                <a:gridCol w="1670586"/>
                <a:gridCol w="1670586"/>
                <a:gridCol w="1670586"/>
              </a:tblGrid>
              <a:tr h="1108503">
                <a:tc>
                  <a:txBody>
                    <a:bodyPr/>
                    <a:lstStyle/>
                    <a:p>
                      <a:pPr algn="ctr"/>
                      <a:r>
                        <a:rPr lang="en-GB" sz="2000" dirty="0" smtClean="0"/>
                        <a:t>Status before project</a:t>
                      </a:r>
                      <a:endParaRPr lang="nl-BE" sz="2000" dirty="0"/>
                    </a:p>
                  </a:txBody>
                  <a:tcPr/>
                </a:tc>
                <a:tc>
                  <a:txBody>
                    <a:bodyPr/>
                    <a:lstStyle/>
                    <a:p>
                      <a:pPr algn="ctr"/>
                      <a:r>
                        <a:rPr lang="en-GB" sz="2000" dirty="0" smtClean="0"/>
                        <a:t>AIP target</a:t>
                      </a:r>
                      <a:endParaRPr lang="nl-BE" sz="2000" dirty="0"/>
                    </a:p>
                  </a:txBody>
                  <a:tcPr/>
                </a:tc>
                <a:tc>
                  <a:txBody>
                    <a:bodyPr/>
                    <a:lstStyle/>
                    <a:p>
                      <a:pPr algn="ctr"/>
                      <a:r>
                        <a:rPr lang="en-GB" sz="2000" dirty="0" smtClean="0"/>
                        <a:t>Project Target</a:t>
                      </a:r>
                      <a:endParaRPr lang="nl-BE" sz="2000" dirty="0"/>
                    </a:p>
                  </a:txBody>
                  <a:tcPr/>
                </a:tc>
                <a:tc>
                  <a:txBody>
                    <a:bodyPr/>
                    <a:lstStyle/>
                    <a:p>
                      <a:pPr algn="ctr"/>
                      <a:r>
                        <a:rPr lang="en-GB" sz="2000" dirty="0" smtClean="0"/>
                        <a:t>Current status/</a:t>
                      </a:r>
                      <a:r>
                        <a:rPr lang="en-GB" sz="2000" dirty="0" err="1" smtClean="0"/>
                        <a:t>achievementS</a:t>
                      </a:r>
                      <a:endParaRPr lang="nl-BE" sz="2000" dirty="0"/>
                    </a:p>
                  </a:txBody>
                  <a:tcPr/>
                </a:tc>
                <a:tc>
                  <a:txBody>
                    <a:bodyPr/>
                    <a:lstStyle/>
                    <a:p>
                      <a:pPr algn="ctr"/>
                      <a:r>
                        <a:rPr lang="en-GB" sz="2000" dirty="0" smtClean="0"/>
                        <a:t>Expected final achievement</a:t>
                      </a:r>
                      <a:endParaRPr lang="nl-BE" sz="2000" dirty="0"/>
                    </a:p>
                  </a:txBody>
                  <a:tcPr/>
                </a:tc>
              </a:tr>
              <a:tr h="664948">
                <a:tc>
                  <a:txBody>
                    <a:bodyPr/>
                    <a:lstStyle/>
                    <a:p>
                      <a:pPr algn="ctr"/>
                      <a:r>
                        <a:rPr lang="en-US" sz="1800" kern="1200" dirty="0" err="1" smtClean="0">
                          <a:solidFill>
                            <a:schemeClr val="dk1"/>
                          </a:solidFill>
                          <a:latin typeface="+mn-lt"/>
                          <a:ea typeface="+mn-ea"/>
                          <a:cs typeface="+mn-cs"/>
                        </a:rPr>
                        <a:t>SoA</a:t>
                      </a:r>
                      <a:r>
                        <a:rPr lang="en-US" sz="1800" kern="1200" dirty="0" smtClean="0">
                          <a:solidFill>
                            <a:schemeClr val="dk1"/>
                          </a:solidFill>
                          <a:latin typeface="+mn-lt"/>
                          <a:ea typeface="+mn-ea"/>
                          <a:cs typeface="+mn-cs"/>
                        </a:rPr>
                        <a:t> (2011) -&gt;</a:t>
                      </a:r>
                      <a:r>
                        <a:rPr lang="en-US" sz="1800" kern="1200" baseline="0" dirty="0" smtClean="0">
                          <a:solidFill>
                            <a:schemeClr val="dk1"/>
                          </a:solidFill>
                          <a:latin typeface="+mn-lt"/>
                          <a:ea typeface="+mn-ea"/>
                          <a:cs typeface="+mn-cs"/>
                        </a:rPr>
                        <a:t> 1,6 T/d</a:t>
                      </a:r>
                      <a:endParaRPr lang="nl-BE"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2015 target: Unit capacity (Ton/d) = 1,5</a:t>
                      </a:r>
                      <a:endParaRPr lang="nl-BE" dirty="0"/>
                    </a:p>
                  </a:txBody>
                  <a:tcPr/>
                </a:tc>
                <a:tc>
                  <a:txBody>
                    <a:bodyPr/>
                    <a:lstStyle/>
                    <a:p>
                      <a:pPr algn="ctr"/>
                      <a:r>
                        <a:rPr lang="en-US" sz="1800" kern="1200" dirty="0" smtClean="0">
                          <a:solidFill>
                            <a:schemeClr val="dk1"/>
                          </a:solidFill>
                          <a:latin typeface="+mn-lt"/>
                          <a:ea typeface="+mn-ea"/>
                          <a:cs typeface="+mn-cs"/>
                        </a:rPr>
                        <a:t>Double current density -&gt; double unit capacity</a:t>
                      </a:r>
                      <a:endParaRPr lang="nl-BE" dirty="0"/>
                    </a:p>
                  </a:txBody>
                  <a:tcPr/>
                </a:tc>
                <a:tc>
                  <a:txBody>
                    <a:bodyPr/>
                    <a:lstStyle/>
                    <a:p>
                      <a:pPr algn="ctr"/>
                      <a:r>
                        <a:rPr lang="en-US" sz="1800" kern="1200" dirty="0" smtClean="0">
                          <a:solidFill>
                            <a:schemeClr val="dk1"/>
                          </a:solidFill>
                          <a:latin typeface="+mn-lt"/>
                          <a:ea typeface="+mn-ea"/>
                          <a:cs typeface="+mn-cs"/>
                        </a:rPr>
                        <a:t>3 Ton/d with current density tested under Elygrid project</a:t>
                      </a:r>
                      <a:endParaRPr lang="nl-BE" dirty="0"/>
                    </a:p>
                  </a:txBody>
                  <a:tcPr/>
                </a:tc>
                <a:tc>
                  <a:txBody>
                    <a:bodyPr/>
                    <a:lstStyle/>
                    <a:p>
                      <a:pPr algn="ctr"/>
                      <a:r>
                        <a:rPr lang="nl-BE" dirty="0" smtClean="0"/>
                        <a:t>100</a:t>
                      </a:r>
                      <a:endParaRPr lang="nl-BE" dirty="0"/>
                    </a:p>
                  </a:txBody>
                  <a:tcPr/>
                </a:tc>
              </a:tr>
              <a:tr h="664948">
                <a:tc>
                  <a:txBody>
                    <a:bodyPr/>
                    <a:lstStyle/>
                    <a:p>
                      <a:pPr algn="ctr"/>
                      <a:r>
                        <a:rPr lang="nl-BE" dirty="0" smtClean="0"/>
                        <a:t>SoA</a:t>
                      </a:r>
                      <a:r>
                        <a:rPr lang="nl-BE" baseline="0" dirty="0" smtClean="0"/>
                        <a:t> (2011) -&gt; 70% stack efficiency</a:t>
                      </a:r>
                      <a:endParaRPr lang="nl-BE" dirty="0"/>
                    </a:p>
                  </a:txBody>
                  <a:tcPr/>
                </a:tc>
                <a:tc>
                  <a:txBody>
                    <a:bodyPr/>
                    <a:lstStyle/>
                    <a:p>
                      <a:pPr algn="ctr"/>
                      <a:r>
                        <a:rPr lang="en-US" sz="1800" kern="1200" dirty="0" smtClean="0">
                          <a:solidFill>
                            <a:schemeClr val="dk1"/>
                          </a:solidFill>
                          <a:latin typeface="+mn-lt"/>
                          <a:ea typeface="+mn-ea"/>
                          <a:cs typeface="+mn-cs"/>
                        </a:rPr>
                        <a:t>2015 target: Efficiency = 68%</a:t>
                      </a:r>
                      <a:endParaRPr lang="nl-BE" dirty="0"/>
                    </a:p>
                  </a:txBody>
                  <a:tcPr/>
                </a:tc>
                <a:tc>
                  <a:txBody>
                    <a:bodyPr/>
                    <a:lstStyle/>
                    <a:p>
                      <a:pPr algn="ctr"/>
                      <a:r>
                        <a:rPr lang="en-US" sz="1800" kern="1200" dirty="0" smtClean="0">
                          <a:solidFill>
                            <a:schemeClr val="dk1"/>
                          </a:solidFill>
                          <a:latin typeface="+mn-lt"/>
                          <a:ea typeface="+mn-ea"/>
                          <a:cs typeface="+mn-cs"/>
                        </a:rPr>
                        <a:t>10%  increase stack efficiency</a:t>
                      </a:r>
                      <a:endParaRPr lang="nl-BE" dirty="0"/>
                    </a:p>
                  </a:txBody>
                  <a:tcPr/>
                </a:tc>
                <a:tc>
                  <a:txBody>
                    <a:bodyPr/>
                    <a:lstStyle/>
                    <a:p>
                      <a:r>
                        <a:rPr lang="en-US" sz="1800" kern="1200" dirty="0" smtClean="0">
                          <a:solidFill>
                            <a:schemeClr val="dk1"/>
                          </a:solidFill>
                          <a:latin typeface="+mn-lt"/>
                          <a:ea typeface="+mn-ea"/>
                          <a:cs typeface="+mn-cs"/>
                        </a:rPr>
                        <a:t>70% with previous technology</a:t>
                      </a:r>
                      <a:endParaRPr lang="es-E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66% with new technology at double current density</a:t>
                      </a:r>
                      <a:endParaRPr lang="nl-BE" dirty="0"/>
                    </a:p>
                  </a:txBody>
                  <a:tcPr/>
                </a:tc>
                <a:tc>
                  <a:txBody>
                    <a:bodyPr/>
                    <a:lstStyle/>
                    <a:p>
                      <a:pPr algn="ctr"/>
                      <a:r>
                        <a:rPr lang="nl-BE" dirty="0" smtClean="0"/>
                        <a:t>90</a:t>
                      </a:r>
                      <a:endParaRPr lang="nl-BE" dirty="0"/>
                    </a:p>
                  </a:txBody>
                  <a:tcPr/>
                </a:tc>
              </a:tr>
              <a:tr h="66494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BE" dirty="0" smtClean="0"/>
                        <a:t>SoA</a:t>
                      </a:r>
                      <a:r>
                        <a:rPr lang="nl-BE" baseline="0" dirty="0" smtClean="0"/>
                        <a:t> (2011) -&gt; </a:t>
                      </a:r>
                    </a:p>
                    <a:p>
                      <a:pPr marL="0" marR="0" indent="0" algn="ctr" defTabSz="457200" rtl="0" eaLnBrk="1" fontAlgn="auto" latinLnBrk="0" hangingPunct="1">
                        <a:lnSpc>
                          <a:spcPct val="100000"/>
                        </a:lnSpc>
                        <a:spcBef>
                          <a:spcPts val="0"/>
                        </a:spcBef>
                        <a:spcAft>
                          <a:spcPts val="0"/>
                        </a:spcAft>
                        <a:buClrTx/>
                        <a:buSzTx/>
                        <a:buFontTx/>
                        <a:buNone/>
                        <a:tabLst/>
                        <a:defRPr/>
                      </a:pPr>
                      <a:r>
                        <a:rPr lang="nl-BE" baseline="0" dirty="0" smtClean="0"/>
                        <a:t>&gt; 3</a:t>
                      </a:r>
                      <a:endParaRPr lang="nl-BE" dirty="0" smtClean="0"/>
                    </a:p>
                    <a:p>
                      <a:pPr algn="ctr"/>
                      <a:endParaRPr lang="nl-BE" dirty="0"/>
                    </a:p>
                  </a:txBody>
                  <a:tcPr/>
                </a:tc>
                <a:tc>
                  <a:txBody>
                    <a:bodyPr/>
                    <a:lstStyle/>
                    <a:p>
                      <a:pPr algn="ctr"/>
                      <a:r>
                        <a:rPr lang="en-US" sz="1800" kern="1200" dirty="0" smtClean="0">
                          <a:solidFill>
                            <a:schemeClr val="dk1"/>
                          </a:solidFill>
                          <a:latin typeface="+mn-lt"/>
                          <a:ea typeface="+mn-ea"/>
                          <a:cs typeface="+mn-cs"/>
                        </a:rPr>
                        <a:t>2015 target: Cost (M€/(T/d)) = 2.8</a:t>
                      </a:r>
                      <a:endParaRPr lang="nl-BE" dirty="0"/>
                    </a:p>
                  </a:txBody>
                  <a:tcPr/>
                </a:tc>
                <a:tc>
                  <a:txBody>
                    <a:bodyPr/>
                    <a:lstStyle/>
                    <a:p>
                      <a:pPr algn="ctr"/>
                      <a:r>
                        <a:rPr lang="en-US" sz="1800" kern="1200" dirty="0" smtClean="0">
                          <a:solidFill>
                            <a:schemeClr val="dk1"/>
                          </a:solidFill>
                          <a:latin typeface="+mn-lt"/>
                          <a:ea typeface="+mn-ea"/>
                          <a:cs typeface="+mn-cs"/>
                        </a:rPr>
                        <a:t>25% cost reduction </a:t>
                      </a:r>
                      <a:endParaRPr lang="nl-BE" dirty="0"/>
                    </a:p>
                  </a:txBody>
                  <a:tcPr/>
                </a:tc>
                <a:tc>
                  <a:txBody>
                    <a:bodyPr/>
                    <a:lstStyle/>
                    <a:p>
                      <a:pPr algn="ctr"/>
                      <a:r>
                        <a:rPr lang="nl-BE" dirty="0" smtClean="0"/>
                        <a:t>Assessment of the last BOP improvements</a:t>
                      </a:r>
                      <a:endParaRPr lang="nl-BE" dirty="0"/>
                    </a:p>
                  </a:txBody>
                  <a:tcPr/>
                </a:tc>
                <a:tc>
                  <a:txBody>
                    <a:bodyPr/>
                    <a:lstStyle/>
                    <a:p>
                      <a:pPr algn="ctr"/>
                      <a:r>
                        <a:rPr lang="nl-BE" dirty="0" smtClean="0"/>
                        <a:t>100</a:t>
                      </a:r>
                      <a:endParaRPr lang="nl-BE" dirty="0"/>
                    </a:p>
                  </a:txBody>
                  <a:tcPr/>
                </a:tc>
              </a:tr>
            </a:tbl>
          </a:graphicData>
        </a:graphic>
      </p:graphicFrame>
      <p:sp>
        <p:nvSpPr>
          <p:cNvPr id="5" name="4 Rectángulo"/>
          <p:cNvSpPr/>
          <p:nvPr/>
        </p:nvSpPr>
        <p:spPr>
          <a:xfrm>
            <a:off x="395536" y="1076018"/>
            <a:ext cx="2014334" cy="369332"/>
          </a:xfrm>
          <a:prstGeom prst="rect">
            <a:avLst/>
          </a:prstGeom>
        </p:spPr>
        <p:txBody>
          <a:bodyPr wrap="none">
            <a:spAutoFit/>
          </a:bodyPr>
          <a:lstStyle/>
          <a:p>
            <a:pPr marL="0" indent="0">
              <a:buNone/>
            </a:pPr>
            <a:r>
              <a:rPr lang="en-GB" b="1" dirty="0" smtClean="0"/>
              <a:t>MAIP objectives</a:t>
            </a:r>
            <a:r>
              <a:rPr lang="en-GB" dirty="0" smtClean="0"/>
              <a:t>:</a:t>
            </a:r>
            <a:endParaRPr lang="en-GB" dirty="0"/>
          </a:p>
        </p:txBody>
      </p:sp>
      <p:pic>
        <p:nvPicPr>
          <p:cNvPr id="10" name="Picture 4"/>
          <p:cNvPicPr>
            <a:picLocks noChangeAspect="1" noChangeArrowheads="1"/>
          </p:cNvPicPr>
          <p:nvPr/>
        </p:nvPicPr>
        <p:blipFill>
          <a:blip r:embed="rId2"/>
          <a:srcRect/>
          <a:stretch>
            <a:fillRect/>
          </a:stretch>
        </p:blipFill>
        <p:spPr bwMode="auto">
          <a:xfrm>
            <a:off x="7381460" y="868962"/>
            <a:ext cx="1570383" cy="414111"/>
          </a:xfrm>
          <a:prstGeom prst="rect">
            <a:avLst/>
          </a:prstGeom>
          <a:noFill/>
          <a:ln w="9525" algn="ctr">
            <a:noFill/>
            <a:miter lim="800000"/>
            <a:headEnd/>
            <a:tailEnd/>
          </a:ln>
        </p:spPr>
      </p:pic>
    </p:spTree>
    <p:extLst>
      <p:ext uri="{BB962C8B-B14F-4D97-AF65-F5344CB8AC3E}">
        <p14:creationId xmlns:p14="http://schemas.microsoft.com/office/powerpoint/2010/main" val="1521625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PROJECT TARGETS AND ACHIEVEMENTS</a:t>
            </a:r>
            <a:endParaRPr lang="nl-BE" dirty="0"/>
          </a:p>
        </p:txBody>
      </p:sp>
      <p:graphicFrame>
        <p:nvGraphicFramePr>
          <p:cNvPr id="6" name="Table 5"/>
          <p:cNvGraphicFramePr>
            <a:graphicFrameLocks noGrp="1"/>
          </p:cNvGraphicFramePr>
          <p:nvPr>
            <p:extLst>
              <p:ext uri="{D42A27DB-BD31-4B8C-83A1-F6EECF244321}">
                <p14:modId xmlns:p14="http://schemas.microsoft.com/office/powerpoint/2010/main" val="2475844337"/>
              </p:ext>
            </p:extLst>
          </p:nvPr>
        </p:nvGraphicFramePr>
        <p:xfrm>
          <a:off x="395536" y="1445350"/>
          <a:ext cx="8352930" cy="4541519"/>
        </p:xfrm>
        <a:graphic>
          <a:graphicData uri="http://schemas.openxmlformats.org/drawingml/2006/table">
            <a:tbl>
              <a:tblPr firstRow="1" bandRow="1">
                <a:tableStyleId>{5C22544A-7EE6-4342-B048-85BDC9FD1C3A}</a:tableStyleId>
              </a:tblPr>
              <a:tblGrid>
                <a:gridCol w="1670586"/>
                <a:gridCol w="1670586"/>
                <a:gridCol w="1670586"/>
                <a:gridCol w="1670586"/>
                <a:gridCol w="1670586"/>
              </a:tblGrid>
              <a:tr h="1108503">
                <a:tc>
                  <a:txBody>
                    <a:bodyPr/>
                    <a:lstStyle/>
                    <a:p>
                      <a:pPr algn="ctr"/>
                      <a:r>
                        <a:rPr lang="en-GB" sz="2000" dirty="0" smtClean="0"/>
                        <a:t>Status before project</a:t>
                      </a:r>
                      <a:endParaRPr lang="nl-BE" sz="2000" dirty="0"/>
                    </a:p>
                  </a:txBody>
                  <a:tcPr/>
                </a:tc>
                <a:tc>
                  <a:txBody>
                    <a:bodyPr/>
                    <a:lstStyle/>
                    <a:p>
                      <a:pPr algn="ctr"/>
                      <a:r>
                        <a:rPr lang="en-GB" sz="2000" dirty="0" smtClean="0"/>
                        <a:t>AIP target</a:t>
                      </a:r>
                      <a:endParaRPr lang="nl-BE" sz="2000" dirty="0"/>
                    </a:p>
                  </a:txBody>
                  <a:tcPr/>
                </a:tc>
                <a:tc>
                  <a:txBody>
                    <a:bodyPr/>
                    <a:lstStyle/>
                    <a:p>
                      <a:pPr algn="ctr"/>
                      <a:r>
                        <a:rPr lang="en-GB" sz="2000" dirty="0" smtClean="0"/>
                        <a:t>Project Target</a:t>
                      </a:r>
                      <a:endParaRPr lang="nl-BE" sz="2000" dirty="0"/>
                    </a:p>
                  </a:txBody>
                  <a:tcPr/>
                </a:tc>
                <a:tc>
                  <a:txBody>
                    <a:bodyPr/>
                    <a:lstStyle/>
                    <a:p>
                      <a:pPr algn="ctr"/>
                      <a:r>
                        <a:rPr lang="en-GB" sz="2000" dirty="0" smtClean="0"/>
                        <a:t>Current status/</a:t>
                      </a:r>
                      <a:r>
                        <a:rPr lang="en-GB" sz="2000" dirty="0" err="1" smtClean="0"/>
                        <a:t>achievementS</a:t>
                      </a:r>
                      <a:endParaRPr lang="nl-BE" sz="2000" dirty="0"/>
                    </a:p>
                  </a:txBody>
                  <a:tcPr/>
                </a:tc>
                <a:tc>
                  <a:txBody>
                    <a:bodyPr/>
                    <a:lstStyle/>
                    <a:p>
                      <a:pPr algn="ctr"/>
                      <a:r>
                        <a:rPr lang="en-GB" sz="2000" dirty="0" smtClean="0"/>
                        <a:t>Expected final achievement</a:t>
                      </a:r>
                      <a:endParaRPr lang="nl-BE" sz="2000" dirty="0"/>
                    </a:p>
                  </a:txBody>
                  <a:tcPr/>
                </a:tc>
              </a:tr>
              <a:tr h="664948">
                <a:tc>
                  <a:txBody>
                    <a:bodyPr/>
                    <a:lstStyle/>
                    <a:p>
                      <a:pPr algn="ctr"/>
                      <a:r>
                        <a:rPr lang="en-US" sz="1800" kern="1200" dirty="0" smtClean="0">
                          <a:solidFill>
                            <a:schemeClr val="dk1"/>
                          </a:solidFill>
                          <a:latin typeface="+mn-lt"/>
                          <a:ea typeface="+mn-ea"/>
                          <a:cs typeface="+mn-cs"/>
                        </a:rPr>
                        <a:t>0.18 A/cm</a:t>
                      </a:r>
                      <a:r>
                        <a:rPr lang="en-US" sz="1800" kern="1200" baseline="30000" dirty="0" smtClean="0">
                          <a:solidFill>
                            <a:schemeClr val="dk1"/>
                          </a:solidFill>
                          <a:latin typeface="+mn-lt"/>
                          <a:ea typeface="+mn-ea"/>
                          <a:cs typeface="+mn-cs"/>
                        </a:rPr>
                        <a:t>2</a:t>
                      </a:r>
                      <a:r>
                        <a:rPr lang="en-US" sz="1800" kern="1200" dirty="0" smtClean="0">
                          <a:solidFill>
                            <a:schemeClr val="dk1"/>
                          </a:solidFill>
                          <a:latin typeface="+mn-lt"/>
                          <a:ea typeface="+mn-ea"/>
                          <a:cs typeface="+mn-cs"/>
                        </a:rPr>
                        <a:t> </a:t>
                      </a:r>
                      <a:endParaRPr lang="nl-BE"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0.75 A/cm</a:t>
                      </a:r>
                      <a:r>
                        <a:rPr lang="en-US" sz="1800" kern="1200" baseline="30000" dirty="0" smtClean="0">
                          <a:solidFill>
                            <a:schemeClr val="dk1"/>
                          </a:solidFill>
                          <a:latin typeface="+mn-lt"/>
                          <a:ea typeface="+mn-ea"/>
                          <a:cs typeface="+mn-cs"/>
                        </a:rPr>
                        <a:t>2</a:t>
                      </a:r>
                      <a:r>
                        <a:rPr lang="en-US" sz="1800" kern="1200" dirty="0" smtClean="0">
                          <a:solidFill>
                            <a:schemeClr val="dk1"/>
                          </a:solidFill>
                          <a:latin typeface="+mn-lt"/>
                          <a:ea typeface="+mn-ea"/>
                          <a:cs typeface="+mn-cs"/>
                        </a:rPr>
                        <a:t> with 80% HHV</a:t>
                      </a:r>
                      <a:endParaRPr lang="nl-BE" dirty="0"/>
                    </a:p>
                  </a:txBody>
                  <a:tcPr/>
                </a:tc>
                <a:tc>
                  <a:txBody>
                    <a:bodyPr/>
                    <a:lstStyle/>
                    <a:p>
                      <a:pPr algn="ctr"/>
                      <a:r>
                        <a:rPr lang="en-US" sz="1800" kern="1200" dirty="0" smtClean="0">
                          <a:solidFill>
                            <a:schemeClr val="dk1"/>
                          </a:solidFill>
                          <a:latin typeface="+mn-lt"/>
                          <a:ea typeface="+mn-ea"/>
                          <a:cs typeface="+mn-cs"/>
                        </a:rPr>
                        <a:t>0. 5 A/cm</a:t>
                      </a:r>
                      <a:r>
                        <a:rPr lang="en-US" sz="1800" kern="1200" baseline="30000" dirty="0" smtClean="0">
                          <a:solidFill>
                            <a:schemeClr val="dk1"/>
                          </a:solidFill>
                          <a:latin typeface="+mn-lt"/>
                          <a:ea typeface="+mn-ea"/>
                          <a:cs typeface="+mn-cs"/>
                        </a:rPr>
                        <a:t>2</a:t>
                      </a:r>
                      <a:r>
                        <a:rPr lang="en-US" sz="1800" kern="1200" dirty="0" smtClean="0">
                          <a:solidFill>
                            <a:schemeClr val="dk1"/>
                          </a:solidFill>
                          <a:latin typeface="+mn-lt"/>
                          <a:ea typeface="+mn-ea"/>
                          <a:cs typeface="+mn-cs"/>
                        </a:rPr>
                        <a:t> </a:t>
                      </a:r>
                      <a:endParaRPr lang="nl-BE" dirty="0"/>
                    </a:p>
                  </a:txBody>
                  <a:tcPr/>
                </a:tc>
                <a:tc>
                  <a:txBody>
                    <a:bodyPr/>
                    <a:lstStyle/>
                    <a:p>
                      <a:pPr algn="ctr"/>
                      <a:r>
                        <a:rPr lang="en-US" sz="1800" kern="1200" dirty="0" smtClean="0">
                          <a:solidFill>
                            <a:schemeClr val="dk1"/>
                          </a:solidFill>
                          <a:latin typeface="+mn-lt"/>
                          <a:ea typeface="+mn-ea"/>
                          <a:cs typeface="+mn-cs"/>
                        </a:rPr>
                        <a:t>0. 3-0.4 A/cm</a:t>
                      </a:r>
                      <a:r>
                        <a:rPr lang="en-US" sz="1800" kern="1200" baseline="30000" dirty="0" smtClean="0">
                          <a:solidFill>
                            <a:schemeClr val="dk1"/>
                          </a:solidFill>
                          <a:latin typeface="+mn-lt"/>
                          <a:ea typeface="+mn-ea"/>
                          <a:cs typeface="+mn-cs"/>
                        </a:rPr>
                        <a:t>2</a:t>
                      </a:r>
                      <a:r>
                        <a:rPr lang="en-US" sz="1800" kern="1200" dirty="0" smtClean="0">
                          <a:solidFill>
                            <a:schemeClr val="dk1"/>
                          </a:solidFill>
                          <a:latin typeface="+mn-lt"/>
                          <a:ea typeface="+mn-ea"/>
                          <a:cs typeface="+mn-cs"/>
                        </a:rPr>
                        <a:t> </a:t>
                      </a:r>
                      <a:endParaRPr lang="nl-BE" dirty="0"/>
                    </a:p>
                  </a:txBody>
                  <a:tcPr/>
                </a:tc>
                <a:tc>
                  <a:txBody>
                    <a:bodyPr/>
                    <a:lstStyle/>
                    <a:p>
                      <a:pPr algn="ctr"/>
                      <a:r>
                        <a:rPr lang="en-US" sz="1800" kern="1200" dirty="0" smtClean="0">
                          <a:solidFill>
                            <a:schemeClr val="dk1"/>
                          </a:solidFill>
                          <a:latin typeface="+mn-lt"/>
                          <a:ea typeface="+mn-ea"/>
                          <a:cs typeface="+mn-cs"/>
                        </a:rPr>
                        <a:t>Stable operation</a:t>
                      </a:r>
                      <a:endParaRPr lang="nl-BE" dirty="0"/>
                    </a:p>
                  </a:txBody>
                  <a:tcPr/>
                </a:tc>
              </a:tr>
              <a:tr h="664948">
                <a:tc>
                  <a:txBody>
                    <a:bodyPr/>
                    <a:lstStyle/>
                    <a:p>
                      <a:pPr algn="ctr"/>
                      <a:r>
                        <a:rPr lang="en-US" sz="1800" kern="1200" dirty="0" smtClean="0">
                          <a:solidFill>
                            <a:schemeClr val="dk1"/>
                          </a:solidFill>
                          <a:latin typeface="+mn-lt"/>
                          <a:ea typeface="+mn-ea"/>
                          <a:cs typeface="+mn-cs"/>
                        </a:rPr>
                        <a:t>25 year lifespan</a:t>
                      </a:r>
                      <a:endParaRPr lang="nl-BE" dirty="0"/>
                    </a:p>
                  </a:txBody>
                  <a:tcPr/>
                </a:tc>
                <a:tc>
                  <a:txBody>
                    <a:bodyPr/>
                    <a:lstStyle/>
                    <a:p>
                      <a:pPr algn="ctr"/>
                      <a:r>
                        <a:rPr lang="en-US" sz="1800" kern="1200" dirty="0" smtClean="0">
                          <a:solidFill>
                            <a:schemeClr val="dk1"/>
                          </a:solidFill>
                          <a:latin typeface="+mn-lt"/>
                          <a:ea typeface="+mn-ea"/>
                          <a:cs typeface="+mn-cs"/>
                        </a:rPr>
                        <a:t>10 year lifespan</a:t>
                      </a:r>
                      <a:endParaRPr lang="nl-BE" dirty="0"/>
                    </a:p>
                  </a:txBody>
                  <a:tcPr/>
                </a:tc>
                <a:tc>
                  <a:txBody>
                    <a:bodyPr/>
                    <a:lstStyle/>
                    <a:p>
                      <a:pPr algn="ctr"/>
                      <a:r>
                        <a:rPr lang="en-US" sz="1800" kern="1200" dirty="0" smtClean="0">
                          <a:solidFill>
                            <a:schemeClr val="dk1"/>
                          </a:solidFill>
                          <a:latin typeface="+mn-lt"/>
                          <a:ea typeface="+mn-ea"/>
                          <a:cs typeface="+mn-cs"/>
                        </a:rPr>
                        <a:t>10 year lifespan</a:t>
                      </a:r>
                      <a:endParaRPr lang="nl-BE" dirty="0"/>
                    </a:p>
                  </a:txBody>
                  <a:tcPr/>
                </a:tc>
                <a:tc>
                  <a:txBody>
                    <a:bodyPr/>
                    <a:lstStyle/>
                    <a:p>
                      <a:r>
                        <a:rPr lang="en-US" sz="1800" kern="1200" dirty="0" smtClean="0">
                          <a:solidFill>
                            <a:schemeClr val="dk1"/>
                          </a:solidFill>
                          <a:latin typeface="+mn-lt"/>
                          <a:ea typeface="+mn-ea"/>
                          <a:cs typeface="+mn-cs"/>
                        </a:rPr>
                        <a:t>Depend on the membrane</a:t>
                      </a:r>
                      <a:endParaRPr lang="nl-BE" dirty="0"/>
                    </a:p>
                  </a:txBody>
                  <a:tcPr/>
                </a:tc>
                <a:tc>
                  <a:txBody>
                    <a:bodyPr/>
                    <a:lstStyle/>
                    <a:p>
                      <a:pPr algn="ctr"/>
                      <a:r>
                        <a:rPr lang="nl-BE" dirty="0" smtClean="0"/>
                        <a:t>75</a:t>
                      </a:r>
                      <a:endParaRPr lang="nl-BE" dirty="0"/>
                    </a:p>
                  </a:txBody>
                  <a:tcPr/>
                </a:tc>
              </a:tr>
              <a:tr h="66494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BE" dirty="0" smtClean="0"/>
                        <a:t>SoA</a:t>
                      </a:r>
                      <a:r>
                        <a:rPr lang="nl-BE" baseline="0" dirty="0" smtClean="0"/>
                        <a:t> (2011) -&gt; </a:t>
                      </a:r>
                    </a:p>
                    <a:p>
                      <a:pPr marL="0" marR="0" indent="0" algn="ctr" defTabSz="457200" rtl="0" eaLnBrk="1" fontAlgn="auto" latinLnBrk="0" hangingPunct="1">
                        <a:lnSpc>
                          <a:spcPct val="100000"/>
                        </a:lnSpc>
                        <a:spcBef>
                          <a:spcPts val="0"/>
                        </a:spcBef>
                        <a:spcAft>
                          <a:spcPts val="0"/>
                        </a:spcAft>
                        <a:buClrTx/>
                        <a:buSzTx/>
                        <a:buFontTx/>
                        <a:buNone/>
                        <a:tabLst/>
                        <a:defRPr/>
                      </a:pPr>
                      <a:r>
                        <a:rPr lang="nl-BE" baseline="0" dirty="0" smtClean="0"/>
                        <a:t>&gt; 3000 €/Nm3</a:t>
                      </a:r>
                      <a:endParaRPr lang="nl-BE" dirty="0" smtClean="0"/>
                    </a:p>
                    <a:p>
                      <a:pPr algn="ctr"/>
                      <a:endParaRPr lang="nl-BE" dirty="0"/>
                    </a:p>
                  </a:txBody>
                  <a:tcPr/>
                </a:tc>
                <a:tc>
                  <a:txBody>
                    <a:bodyPr/>
                    <a:lstStyle/>
                    <a:p>
                      <a:pPr algn="ctr"/>
                      <a:r>
                        <a:rPr lang="en-US" sz="1800" kern="1200" dirty="0" smtClean="0">
                          <a:solidFill>
                            <a:schemeClr val="dk1"/>
                          </a:solidFill>
                          <a:latin typeface="+mn-lt"/>
                          <a:ea typeface="+mn-ea"/>
                          <a:cs typeface="+mn-cs"/>
                        </a:rPr>
                        <a:t>3000€/Nm</a:t>
                      </a:r>
                      <a:r>
                        <a:rPr lang="en-US" sz="1800" kern="1200" baseline="30000" dirty="0" smtClean="0">
                          <a:solidFill>
                            <a:schemeClr val="dk1"/>
                          </a:solidFill>
                          <a:latin typeface="+mn-lt"/>
                          <a:ea typeface="+mn-ea"/>
                          <a:cs typeface="+mn-cs"/>
                        </a:rPr>
                        <a:t>3</a:t>
                      </a:r>
                      <a:r>
                        <a:rPr lang="en-US" sz="1800" kern="1200" dirty="0" smtClean="0">
                          <a:solidFill>
                            <a:schemeClr val="dk1"/>
                          </a:solidFill>
                          <a:latin typeface="+mn-lt"/>
                          <a:ea typeface="+mn-ea"/>
                          <a:cs typeface="+mn-cs"/>
                        </a:rPr>
                        <a:t>for a complete system</a:t>
                      </a:r>
                      <a:endParaRPr lang="nl-BE" dirty="0"/>
                    </a:p>
                  </a:txBody>
                  <a:tcPr/>
                </a:tc>
                <a:tc>
                  <a:txBody>
                    <a:bodyPr/>
                    <a:lstStyle/>
                    <a:p>
                      <a:pPr algn="ctr"/>
                      <a:r>
                        <a:rPr lang="en-US" sz="1800" kern="1200" dirty="0" smtClean="0">
                          <a:solidFill>
                            <a:schemeClr val="dk1"/>
                          </a:solidFill>
                          <a:latin typeface="+mn-lt"/>
                          <a:ea typeface="+mn-ea"/>
                          <a:cs typeface="+mn-cs"/>
                        </a:rPr>
                        <a:t>25% cost reduction </a:t>
                      </a:r>
                      <a:endParaRPr lang="nl-BE" dirty="0"/>
                    </a:p>
                  </a:txBody>
                  <a:tcPr/>
                </a:tc>
                <a:tc>
                  <a:txBody>
                    <a:bodyPr/>
                    <a:lstStyle/>
                    <a:p>
                      <a:pPr algn="ctr"/>
                      <a:r>
                        <a:rPr lang="nl-BE" dirty="0" smtClean="0"/>
                        <a:t>Assessment of the last BOP improvements</a:t>
                      </a:r>
                      <a:endParaRPr lang="nl-BE" dirty="0"/>
                    </a:p>
                  </a:txBody>
                  <a:tcPr/>
                </a:tc>
                <a:tc>
                  <a:txBody>
                    <a:bodyPr/>
                    <a:lstStyle/>
                    <a:p>
                      <a:pPr algn="ctr"/>
                      <a:r>
                        <a:rPr lang="nl-BE" dirty="0" smtClean="0"/>
                        <a:t>100</a:t>
                      </a:r>
                      <a:endParaRPr lang="nl-BE" dirty="0"/>
                    </a:p>
                  </a:txBody>
                  <a:tcPr/>
                </a:tc>
              </a:tr>
              <a:tr h="664948">
                <a:tc>
                  <a:txBody>
                    <a:bodyPr/>
                    <a:lstStyle/>
                    <a:p>
                      <a:pPr algn="ctr"/>
                      <a:r>
                        <a:rPr lang="nl-BE" dirty="0" smtClean="0"/>
                        <a:t>SoA (2011) -&gt; 33 bar</a:t>
                      </a:r>
                      <a:endParaRPr lang="nl-BE" dirty="0"/>
                    </a:p>
                  </a:txBody>
                  <a:tcPr/>
                </a:tc>
                <a:tc>
                  <a:txBody>
                    <a:bodyPr/>
                    <a:lstStyle/>
                    <a:p>
                      <a:pPr algn="ctr"/>
                      <a:r>
                        <a:rPr lang="en-US" sz="1800" kern="1200" dirty="0" smtClean="0">
                          <a:solidFill>
                            <a:schemeClr val="dk1"/>
                          </a:solidFill>
                          <a:latin typeface="+mn-lt"/>
                          <a:ea typeface="+mn-ea"/>
                          <a:cs typeface="+mn-cs"/>
                        </a:rPr>
                        <a:t>Operating pressure &gt;150 bar</a:t>
                      </a:r>
                      <a:endParaRPr lang="nl-BE" dirty="0"/>
                    </a:p>
                  </a:txBody>
                  <a:tcPr/>
                </a:tc>
                <a:tc>
                  <a:txBody>
                    <a:bodyPr/>
                    <a:lstStyle/>
                    <a:p>
                      <a:pPr algn="ctr"/>
                      <a:r>
                        <a:rPr lang="nl-BE" dirty="0" smtClean="0"/>
                        <a:t>Not applicable to this project</a:t>
                      </a:r>
                      <a:endParaRPr lang="nl-BE" dirty="0"/>
                    </a:p>
                  </a:txBody>
                  <a:tcPr/>
                </a:tc>
                <a:tc>
                  <a:txBody>
                    <a:bodyPr/>
                    <a:lstStyle/>
                    <a:p>
                      <a:pPr algn="ctr"/>
                      <a:r>
                        <a:rPr lang="nl-BE" dirty="0" smtClean="0"/>
                        <a:t>Hydrogen</a:t>
                      </a:r>
                      <a:r>
                        <a:rPr lang="nl-BE" baseline="0" dirty="0" smtClean="0"/>
                        <a:t> pressure is considered high enough</a:t>
                      </a:r>
                      <a:endParaRPr lang="nl-BE" dirty="0"/>
                    </a:p>
                  </a:txBody>
                  <a:tcPr/>
                </a:tc>
                <a:tc>
                  <a:txBody>
                    <a:bodyPr/>
                    <a:lstStyle/>
                    <a:p>
                      <a:pPr algn="ctr"/>
                      <a:r>
                        <a:rPr lang="nl-BE" dirty="0" smtClean="0"/>
                        <a:t>100</a:t>
                      </a:r>
                      <a:endParaRPr lang="nl-BE" dirty="0"/>
                    </a:p>
                  </a:txBody>
                  <a:tcPr/>
                </a:tc>
              </a:tr>
            </a:tbl>
          </a:graphicData>
        </a:graphic>
      </p:graphicFrame>
      <p:sp>
        <p:nvSpPr>
          <p:cNvPr id="5" name="4 Rectángulo"/>
          <p:cNvSpPr/>
          <p:nvPr/>
        </p:nvSpPr>
        <p:spPr>
          <a:xfrm>
            <a:off x="395536" y="1076018"/>
            <a:ext cx="1821974" cy="369332"/>
          </a:xfrm>
          <a:prstGeom prst="rect">
            <a:avLst/>
          </a:prstGeom>
        </p:spPr>
        <p:txBody>
          <a:bodyPr wrap="none">
            <a:spAutoFit/>
          </a:bodyPr>
          <a:lstStyle/>
          <a:p>
            <a:pPr marL="0" indent="0">
              <a:buNone/>
            </a:pPr>
            <a:r>
              <a:rPr lang="en-GB" b="1" dirty="0" smtClean="0"/>
              <a:t>AIP objectives</a:t>
            </a:r>
            <a:r>
              <a:rPr lang="en-GB" dirty="0" smtClean="0"/>
              <a:t>:</a:t>
            </a:r>
            <a:endParaRPr lang="en-GB" dirty="0"/>
          </a:p>
        </p:txBody>
      </p:sp>
      <p:pic>
        <p:nvPicPr>
          <p:cNvPr id="8" name="Picture 4"/>
          <p:cNvPicPr>
            <a:picLocks noChangeAspect="1" noChangeArrowheads="1"/>
          </p:cNvPicPr>
          <p:nvPr/>
        </p:nvPicPr>
        <p:blipFill>
          <a:blip r:embed="rId2"/>
          <a:srcRect/>
          <a:stretch>
            <a:fillRect/>
          </a:stretch>
        </p:blipFill>
        <p:spPr bwMode="auto">
          <a:xfrm>
            <a:off x="7381460" y="868962"/>
            <a:ext cx="1570383" cy="414111"/>
          </a:xfrm>
          <a:prstGeom prst="rect">
            <a:avLst/>
          </a:prstGeom>
          <a:noFill/>
          <a:ln w="9525" algn="ctr">
            <a:noFill/>
            <a:miter lim="800000"/>
            <a:headEnd/>
            <a:tailEnd/>
          </a:ln>
        </p:spPr>
      </p:pic>
    </p:spTree>
    <p:extLst>
      <p:ext uri="{BB962C8B-B14F-4D97-AF65-F5344CB8AC3E}">
        <p14:creationId xmlns:p14="http://schemas.microsoft.com/office/powerpoint/2010/main" val="1521625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PROJECT TARGETS AND ACHIEVEMENTS</a:t>
            </a:r>
            <a:endParaRPr lang="nl-BE" dirty="0"/>
          </a:p>
        </p:txBody>
      </p:sp>
      <p:graphicFrame>
        <p:nvGraphicFramePr>
          <p:cNvPr id="5" name="Chart 11"/>
          <p:cNvGraphicFramePr>
            <a:graphicFrameLocks/>
          </p:cNvGraphicFramePr>
          <p:nvPr>
            <p:extLst>
              <p:ext uri="{D42A27DB-BD31-4B8C-83A1-F6EECF244321}">
                <p14:modId xmlns:p14="http://schemas.microsoft.com/office/powerpoint/2010/main" val="1921964394"/>
              </p:ext>
            </p:extLst>
          </p:nvPr>
        </p:nvGraphicFramePr>
        <p:xfrm>
          <a:off x="238538" y="1099930"/>
          <a:ext cx="7089913" cy="3538331"/>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14"/>
          <p:cNvPicPr>
            <a:picLocks noChangeAspect="1" noChangeArrowheads="1"/>
          </p:cNvPicPr>
          <p:nvPr/>
        </p:nvPicPr>
        <p:blipFill>
          <a:blip r:embed="rId3" cstate="print"/>
          <a:srcRect/>
          <a:stretch>
            <a:fillRect/>
          </a:stretch>
        </p:blipFill>
        <p:spPr bwMode="auto">
          <a:xfrm>
            <a:off x="7222696" y="1285460"/>
            <a:ext cx="1921304" cy="3538331"/>
          </a:xfrm>
          <a:prstGeom prst="rect">
            <a:avLst/>
          </a:prstGeom>
          <a:noFill/>
          <a:ln w="9525">
            <a:noFill/>
            <a:miter lim="800000"/>
            <a:headEnd/>
            <a:tailEnd/>
          </a:ln>
          <a:effectLst/>
        </p:spPr>
      </p:pic>
      <p:pic>
        <p:nvPicPr>
          <p:cNvPr id="7" name="Picture 1032"/>
          <p:cNvPicPr>
            <a:picLocks noChangeAspect="1" noChangeArrowheads="1"/>
          </p:cNvPicPr>
          <p:nvPr/>
        </p:nvPicPr>
        <p:blipFill>
          <a:blip r:embed="rId4" cstate="print"/>
          <a:srcRect/>
          <a:stretch>
            <a:fillRect/>
          </a:stretch>
        </p:blipFill>
        <p:spPr bwMode="auto">
          <a:xfrm>
            <a:off x="238538" y="4307526"/>
            <a:ext cx="3061252" cy="2245134"/>
          </a:xfrm>
          <a:prstGeom prst="rect">
            <a:avLst/>
          </a:prstGeom>
          <a:noFill/>
          <a:ln w="9525">
            <a:noFill/>
            <a:miter lim="800000"/>
            <a:headEnd/>
            <a:tailEnd/>
          </a:ln>
        </p:spPr>
      </p:pic>
      <p:pic>
        <p:nvPicPr>
          <p:cNvPr id="2050" name="Picture 2"/>
          <p:cNvPicPr>
            <a:picLocks noChangeAspect="1" noChangeArrowheads="1"/>
          </p:cNvPicPr>
          <p:nvPr/>
        </p:nvPicPr>
        <p:blipFill>
          <a:blip r:embed="rId5"/>
          <a:srcRect l="18068" t="25816" r="9952" b="32599"/>
          <a:stretch>
            <a:fillRect/>
          </a:stretch>
        </p:blipFill>
        <p:spPr bwMode="auto">
          <a:xfrm>
            <a:off x="3299790" y="4638261"/>
            <a:ext cx="5540443" cy="2000509"/>
          </a:xfrm>
          <a:prstGeom prst="rect">
            <a:avLst/>
          </a:prstGeom>
          <a:noFill/>
          <a:ln w="9525">
            <a:noFill/>
            <a:miter lim="800000"/>
            <a:headEnd/>
            <a:tailEnd/>
          </a:ln>
        </p:spPr>
      </p:pic>
      <p:pic>
        <p:nvPicPr>
          <p:cNvPr id="10" name="Picture 4"/>
          <p:cNvPicPr>
            <a:picLocks noChangeAspect="1" noChangeArrowheads="1"/>
          </p:cNvPicPr>
          <p:nvPr/>
        </p:nvPicPr>
        <p:blipFill>
          <a:blip r:embed="rId6"/>
          <a:srcRect/>
          <a:stretch>
            <a:fillRect/>
          </a:stretch>
        </p:blipFill>
        <p:spPr bwMode="auto">
          <a:xfrm>
            <a:off x="7381460" y="871349"/>
            <a:ext cx="1570383" cy="414111"/>
          </a:xfrm>
          <a:prstGeom prst="rect">
            <a:avLst/>
          </a:prstGeom>
          <a:noFill/>
          <a:ln w="9525" algn="ctr">
            <a:noFill/>
            <a:miter lim="800000"/>
            <a:headEnd/>
            <a:tailEnd/>
          </a:ln>
        </p:spPr>
      </p:pic>
    </p:spTree>
    <p:extLst>
      <p:ext uri="{BB962C8B-B14F-4D97-AF65-F5344CB8AC3E}">
        <p14:creationId xmlns:p14="http://schemas.microsoft.com/office/powerpoint/2010/main" val="51028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RISKS AND MITIGATION</a:t>
            </a:r>
            <a:endParaRPr lang="nl-BE" dirty="0"/>
          </a:p>
        </p:txBody>
      </p:sp>
      <p:sp>
        <p:nvSpPr>
          <p:cNvPr id="3" name="Content Placeholder 2"/>
          <p:cNvSpPr>
            <a:spLocks noGrp="1"/>
          </p:cNvSpPr>
          <p:nvPr>
            <p:ph idx="1"/>
          </p:nvPr>
        </p:nvSpPr>
        <p:spPr/>
        <p:txBody>
          <a:bodyPr>
            <a:normAutofit fontScale="62500" lnSpcReduction="20000"/>
          </a:bodyPr>
          <a:lstStyle/>
          <a:p>
            <a:r>
              <a:rPr lang="en-US" b="1" u="sng" dirty="0" smtClean="0"/>
              <a:t>Objective target: Efficiency = 68% and 0.75 A/cm</a:t>
            </a:r>
            <a:r>
              <a:rPr lang="en-US" b="1" u="sng" baseline="30000" dirty="0" smtClean="0"/>
              <a:t>2</a:t>
            </a:r>
            <a:r>
              <a:rPr lang="en-US" b="1" u="sng" dirty="0" smtClean="0"/>
              <a:t> with 80% HHV  </a:t>
            </a:r>
            <a:endParaRPr lang="es-ES" b="1" u="sng" dirty="0" smtClean="0"/>
          </a:p>
          <a:p>
            <a:r>
              <a:rPr lang="en-US" dirty="0" smtClean="0"/>
              <a:t>Bottlenecks and risks: unspecified in MAIP (not related to A/cm2) Better defined in the topic (0,75 A/cm</a:t>
            </a:r>
            <a:r>
              <a:rPr lang="en-US" baseline="30000" dirty="0" smtClean="0"/>
              <a:t>2</a:t>
            </a:r>
            <a:r>
              <a:rPr lang="en-US" dirty="0" smtClean="0"/>
              <a:t>) The project agreed an increase of the stack efficiency of 10% related to the previous technology (achieved with the new technology) and a current density of 0, 5 A/cm</a:t>
            </a:r>
            <a:r>
              <a:rPr lang="en-US" baseline="30000" dirty="0" smtClean="0"/>
              <a:t>2</a:t>
            </a:r>
            <a:r>
              <a:rPr lang="en-US" dirty="0" smtClean="0"/>
              <a:t>. The project has already tested the unit at 0,4 A/cm</a:t>
            </a:r>
            <a:r>
              <a:rPr lang="en-US" baseline="30000" dirty="0" smtClean="0"/>
              <a:t>2</a:t>
            </a:r>
            <a:r>
              <a:rPr lang="en-US" dirty="0" smtClean="0"/>
              <a:t> and it is possible to test at 0,5 but it is not considered as a priority.</a:t>
            </a:r>
          </a:p>
          <a:p>
            <a:r>
              <a:rPr lang="en-US" dirty="0" smtClean="0"/>
              <a:t>Revision of targets: No</a:t>
            </a:r>
          </a:p>
          <a:p>
            <a:r>
              <a:rPr lang="en-US" b="1" u="sng" dirty="0" smtClean="0"/>
              <a:t>Objective target: 10 year lifespan</a:t>
            </a:r>
            <a:endParaRPr lang="es-ES" b="1" u="sng" dirty="0" smtClean="0"/>
          </a:p>
          <a:p>
            <a:r>
              <a:rPr lang="en-US" dirty="0" smtClean="0"/>
              <a:t>Bottlenecks and risks: It will depend of the lifespan of the membrane. All the other components have higher lifespan but it is difficult to assure that a material developed under the project can have 10 year lifespan.</a:t>
            </a:r>
            <a:endParaRPr lang="es-ES" dirty="0" smtClean="0"/>
          </a:p>
          <a:p>
            <a:r>
              <a:rPr lang="en-US" dirty="0" smtClean="0"/>
              <a:t>Revision of targets: No</a:t>
            </a:r>
            <a:endParaRPr lang="es-ES" dirty="0" smtClean="0"/>
          </a:p>
          <a:p>
            <a:pPr>
              <a:buNone/>
            </a:pPr>
            <a:endParaRPr lang="es-ES" dirty="0" smtClean="0"/>
          </a:p>
        </p:txBody>
      </p:sp>
      <p:pic>
        <p:nvPicPr>
          <p:cNvPr id="5" name="Picture 4"/>
          <p:cNvPicPr>
            <a:picLocks noChangeAspect="1" noChangeArrowheads="1"/>
          </p:cNvPicPr>
          <p:nvPr/>
        </p:nvPicPr>
        <p:blipFill>
          <a:blip r:embed="rId2"/>
          <a:srcRect/>
          <a:stretch>
            <a:fillRect/>
          </a:stretch>
        </p:blipFill>
        <p:spPr bwMode="auto">
          <a:xfrm>
            <a:off x="7381460" y="473785"/>
            <a:ext cx="1570383" cy="414111"/>
          </a:xfrm>
          <a:prstGeom prst="rect">
            <a:avLst/>
          </a:prstGeom>
          <a:noFill/>
          <a:ln w="9525" algn="ctr">
            <a:noFill/>
            <a:miter lim="800000"/>
            <a:headEnd/>
            <a:tailEnd/>
          </a:ln>
        </p:spPr>
      </p:pic>
    </p:spTree>
    <p:extLst>
      <p:ext uri="{BB962C8B-B14F-4D97-AF65-F5344CB8AC3E}">
        <p14:creationId xmlns:p14="http://schemas.microsoft.com/office/powerpoint/2010/main" val="126399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RISKS AND MITIGATION</a:t>
            </a:r>
            <a:endParaRPr lang="nl-BE" dirty="0"/>
          </a:p>
        </p:txBody>
      </p:sp>
      <p:sp>
        <p:nvSpPr>
          <p:cNvPr id="3" name="Content Placeholder 2"/>
          <p:cNvSpPr>
            <a:spLocks noGrp="1"/>
          </p:cNvSpPr>
          <p:nvPr>
            <p:ph idx="1"/>
          </p:nvPr>
        </p:nvSpPr>
        <p:spPr/>
        <p:txBody>
          <a:bodyPr>
            <a:normAutofit fontScale="62500" lnSpcReduction="20000"/>
          </a:bodyPr>
          <a:lstStyle/>
          <a:p>
            <a:r>
              <a:rPr lang="en-US" b="1" u="sng" dirty="0" smtClean="0"/>
              <a:t>Objective target : Operating pressure &gt;150 bar</a:t>
            </a:r>
            <a:endParaRPr lang="es-ES" b="1" u="sng" dirty="0" smtClean="0"/>
          </a:p>
          <a:p>
            <a:r>
              <a:rPr lang="en-US" dirty="0" smtClean="0"/>
              <a:t>Bottlenecks and risks: This target was mentioned in the topic but not in the project targets. In any case, as electrolysis study remarks, an output pressure of 33 bar is considered a good level of operation. </a:t>
            </a:r>
            <a:endParaRPr lang="es-ES" dirty="0" smtClean="0"/>
          </a:p>
          <a:p>
            <a:r>
              <a:rPr lang="en-US" dirty="0" smtClean="0"/>
              <a:t>Revision of targets: No</a:t>
            </a:r>
            <a:endParaRPr lang="es-ES" dirty="0" smtClean="0"/>
          </a:p>
          <a:p>
            <a:r>
              <a:rPr lang="en-US" b="1" u="sng" dirty="0" smtClean="0"/>
              <a:t>Objective target: Retention of &gt;90% of initial efficiency over at least 1000 on/off switching cycles</a:t>
            </a:r>
            <a:endParaRPr lang="es-ES" b="1" u="sng" dirty="0" smtClean="0"/>
          </a:p>
          <a:p>
            <a:r>
              <a:rPr lang="en-US" dirty="0" smtClean="0"/>
              <a:t>Bottlenecks and risks: The testing of new technology at constant operation has been longer than initially expected and it is possible that more tests with new materials at constant operation are needed. For the project, it is priority to find the best material before testing at discontinuous operation.</a:t>
            </a:r>
            <a:endParaRPr lang="es-ES" dirty="0" smtClean="0"/>
          </a:p>
          <a:p>
            <a:r>
              <a:rPr lang="en-US" dirty="0" smtClean="0"/>
              <a:t>Revision of targets: Yes</a:t>
            </a:r>
            <a:endParaRPr lang="es-ES" dirty="0" smtClean="0"/>
          </a:p>
          <a:p>
            <a:r>
              <a:rPr lang="en-US" dirty="0" smtClean="0"/>
              <a:t>Suggested nature of revision: It is priority to find the best material before testing at on/off cycles. </a:t>
            </a:r>
            <a:endParaRPr lang="es-ES" dirty="0" smtClean="0"/>
          </a:p>
          <a:p>
            <a:pPr>
              <a:buNone/>
            </a:pPr>
            <a:endParaRPr lang="es-ES" dirty="0" smtClean="0"/>
          </a:p>
        </p:txBody>
      </p:sp>
      <p:pic>
        <p:nvPicPr>
          <p:cNvPr id="5" name="Picture 4"/>
          <p:cNvPicPr>
            <a:picLocks noChangeAspect="1" noChangeArrowheads="1"/>
          </p:cNvPicPr>
          <p:nvPr/>
        </p:nvPicPr>
        <p:blipFill>
          <a:blip r:embed="rId2"/>
          <a:srcRect/>
          <a:stretch>
            <a:fillRect/>
          </a:stretch>
        </p:blipFill>
        <p:spPr bwMode="auto">
          <a:xfrm>
            <a:off x="7381460" y="473785"/>
            <a:ext cx="1570383" cy="414111"/>
          </a:xfrm>
          <a:prstGeom prst="rect">
            <a:avLst/>
          </a:prstGeom>
          <a:noFill/>
          <a:ln w="9525" algn="ctr">
            <a:noFill/>
            <a:miter lim="800000"/>
            <a:headEnd/>
            <a:tailEnd/>
          </a:ln>
        </p:spPr>
      </p:pic>
    </p:spTree>
    <p:extLst>
      <p:ext uri="{BB962C8B-B14F-4D97-AF65-F5344CB8AC3E}">
        <p14:creationId xmlns:p14="http://schemas.microsoft.com/office/powerpoint/2010/main" val="1263999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SYNERGIES WITH OTHER PROJECTS AND INITIATIVES</a:t>
            </a:r>
            <a:endParaRPr lang="nl-BE" dirty="0"/>
          </a:p>
        </p:txBody>
      </p:sp>
      <p:sp>
        <p:nvSpPr>
          <p:cNvPr id="3" name="Content Placeholder 2"/>
          <p:cNvSpPr>
            <a:spLocks noGrp="1"/>
          </p:cNvSpPr>
          <p:nvPr>
            <p:ph idx="1"/>
          </p:nvPr>
        </p:nvSpPr>
        <p:spPr/>
        <p:txBody>
          <a:bodyPr>
            <a:normAutofit fontScale="85000" lnSpcReduction="10000"/>
          </a:bodyPr>
          <a:lstStyle/>
          <a:p>
            <a:pPr marL="342900" lvl="1" indent="-342900" eaLnBrk="1" fontAlgn="auto" hangingPunct="1">
              <a:spcBef>
                <a:spcPts val="600"/>
              </a:spcBef>
              <a:spcAft>
                <a:spcPts val="600"/>
              </a:spcAft>
              <a:buClr>
                <a:srgbClr val="194C84"/>
              </a:buClr>
              <a:buFont typeface="Arial"/>
              <a:buChar char="•"/>
            </a:pPr>
            <a:r>
              <a:rPr lang="en-US" sz="3200" dirty="0" smtClean="0">
                <a:solidFill>
                  <a:srgbClr val="194C84"/>
                </a:solidFill>
              </a:rPr>
              <a:t>EMPA obtained a Swiss internal project granted by BFE which is a public funding institution (</a:t>
            </a:r>
            <a:r>
              <a:rPr lang="en-US" sz="3200" dirty="0" err="1" smtClean="0">
                <a:solidFill>
                  <a:srgbClr val="194C84"/>
                </a:solidFill>
              </a:rPr>
              <a:t>Bundesamt</a:t>
            </a:r>
            <a:r>
              <a:rPr lang="en-US" sz="3200" dirty="0" smtClean="0">
                <a:solidFill>
                  <a:srgbClr val="194C84"/>
                </a:solidFill>
              </a:rPr>
              <a:t>/federal office of Energy)</a:t>
            </a:r>
            <a:r>
              <a:rPr lang="en-GB" sz="3200" dirty="0" smtClean="0">
                <a:solidFill>
                  <a:srgbClr val="194C84"/>
                </a:solidFill>
              </a:rPr>
              <a:t>.</a:t>
            </a:r>
            <a:endParaRPr lang="es-ES" sz="3200" dirty="0" smtClean="0">
              <a:solidFill>
                <a:srgbClr val="194C84"/>
              </a:solidFill>
            </a:endParaRPr>
          </a:p>
          <a:p>
            <a:pPr marL="342900" lvl="1" indent="-342900" eaLnBrk="1" fontAlgn="auto" hangingPunct="1">
              <a:spcBef>
                <a:spcPts val="600"/>
              </a:spcBef>
              <a:spcAft>
                <a:spcPts val="600"/>
              </a:spcAft>
              <a:buClr>
                <a:srgbClr val="194C84"/>
              </a:buClr>
              <a:buFont typeface="Arial"/>
              <a:buChar char="•"/>
            </a:pPr>
            <a:r>
              <a:rPr lang="en-US" sz="3200" dirty="0" smtClean="0">
                <a:solidFill>
                  <a:srgbClr val="194C84"/>
                </a:solidFill>
              </a:rPr>
              <a:t>FHA has co-funded with another national project called DESPHEGA which is also related to alkaline electrolysers. The project was granted in the framework of INNPACTO call (Department of Economics and Competitiveness, Spain)</a:t>
            </a:r>
          </a:p>
          <a:p>
            <a:pPr marL="342900" lvl="1" indent="-342900" eaLnBrk="1" fontAlgn="auto" hangingPunct="1">
              <a:spcBef>
                <a:spcPts val="600"/>
              </a:spcBef>
              <a:spcAft>
                <a:spcPts val="600"/>
              </a:spcAft>
              <a:buClr>
                <a:srgbClr val="194C84"/>
              </a:buClr>
              <a:buFont typeface="Arial"/>
              <a:buChar char="•"/>
            </a:pPr>
            <a:r>
              <a:rPr lang="en-US" sz="3200" dirty="0" smtClean="0">
                <a:solidFill>
                  <a:srgbClr val="194C84"/>
                </a:solidFill>
              </a:rPr>
              <a:t>Contacts done with </a:t>
            </a:r>
            <a:r>
              <a:rPr lang="en-US" sz="3200" dirty="0" err="1" smtClean="0">
                <a:solidFill>
                  <a:srgbClr val="194C84"/>
                </a:solidFill>
              </a:rPr>
              <a:t>RESelyser</a:t>
            </a:r>
            <a:r>
              <a:rPr lang="en-US" sz="3200" dirty="0" smtClean="0">
                <a:solidFill>
                  <a:srgbClr val="194C84"/>
                </a:solidFill>
              </a:rPr>
              <a:t> project (FCH-JU) and final event for sharing public results, expectations and possible further collaboration</a:t>
            </a:r>
            <a:endParaRPr lang="es-ES" sz="3200" dirty="0" smtClean="0">
              <a:solidFill>
                <a:srgbClr val="194C84"/>
              </a:solidFill>
            </a:endParaRPr>
          </a:p>
        </p:txBody>
      </p:sp>
      <p:pic>
        <p:nvPicPr>
          <p:cNvPr id="4" name="Picture 4"/>
          <p:cNvPicPr>
            <a:picLocks noChangeAspect="1" noChangeArrowheads="1"/>
          </p:cNvPicPr>
          <p:nvPr/>
        </p:nvPicPr>
        <p:blipFill>
          <a:blip r:embed="rId2"/>
          <a:srcRect/>
          <a:stretch>
            <a:fillRect/>
          </a:stretch>
        </p:blipFill>
        <p:spPr bwMode="auto">
          <a:xfrm>
            <a:off x="7381460" y="473785"/>
            <a:ext cx="1570383" cy="414111"/>
          </a:xfrm>
          <a:prstGeom prst="rect">
            <a:avLst/>
          </a:prstGeom>
          <a:noFill/>
          <a:ln w="9525" algn="ctr">
            <a:noFill/>
            <a:miter lim="800000"/>
            <a:headEnd/>
            <a:tailEnd/>
          </a:ln>
        </p:spPr>
      </p:pic>
    </p:spTree>
    <p:extLst>
      <p:ext uri="{BB962C8B-B14F-4D97-AF65-F5344CB8AC3E}">
        <p14:creationId xmlns:p14="http://schemas.microsoft.com/office/powerpoint/2010/main" val="298326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1093</Words>
  <Application>Microsoft Office PowerPoint</Application>
  <PresentationFormat>Presentación en pantalla (4:3)</PresentationFormat>
  <Paragraphs>133</Paragraphs>
  <Slides>13</Slides>
  <Notes>3</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Office Theme</vt:lpstr>
      <vt:lpstr>Presentación de PowerPoint</vt:lpstr>
      <vt:lpstr>PROJECT OVERVIEW</vt:lpstr>
      <vt:lpstr>PROJECT TARGETS AND ACHIEVEMENTS</vt:lpstr>
      <vt:lpstr>PROJECT TARGETS AND ACHIEVEMENTS</vt:lpstr>
      <vt:lpstr>PROJECT TARGETS AND ACHIEVEMENTS</vt:lpstr>
      <vt:lpstr>PROJECT TARGETS AND ACHIEVEMENTS</vt:lpstr>
      <vt:lpstr>RISKS AND MITIGATION</vt:lpstr>
      <vt:lpstr>RISKS AND MITIGATION</vt:lpstr>
      <vt:lpstr>SYNERGIES WITH OTHER PROJECTS AND INITIATIVES</vt:lpstr>
      <vt:lpstr>HORIZONTAL ACTIVITIES</vt:lpstr>
      <vt:lpstr>DISSEMINATION ACTIVITIES</vt:lpstr>
      <vt:lpstr>EXPLOITATION PLAN/EXPECTED IMPACT</vt:lpstr>
      <vt:lpstr>EXPLOITATION PLAN/EXPECTED IMPACT</vt:lpstr>
    </vt:vector>
  </TitlesOfParts>
  <Company>Tipik Communication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Sabine Bauwens</dc:creator>
  <cp:lastModifiedBy>María Alamán</cp:lastModifiedBy>
  <cp:revision>57</cp:revision>
  <cp:lastPrinted>2014-10-10T14:41:03Z</cp:lastPrinted>
  <dcterms:created xsi:type="dcterms:W3CDTF">2011-03-15T12:49:52Z</dcterms:created>
  <dcterms:modified xsi:type="dcterms:W3CDTF">2014-11-17T14:43:16Z</dcterms:modified>
</cp:coreProperties>
</file>