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70" r:id="rId2"/>
    <p:sldId id="271" r:id="rId3"/>
    <p:sldId id="303" r:id="rId4"/>
    <p:sldId id="310" r:id="rId5"/>
    <p:sldId id="311" r:id="rId6"/>
    <p:sldId id="312" r:id="rId7"/>
    <p:sldId id="309" r:id="rId8"/>
    <p:sldId id="305" r:id="rId9"/>
    <p:sldId id="306" r:id="rId10"/>
    <p:sldId id="313" r:id="rId11"/>
    <p:sldId id="330" r:id="rId12"/>
    <p:sldId id="314" r:id="rId13"/>
    <p:sldId id="315" r:id="rId14"/>
    <p:sldId id="317" r:id="rId15"/>
    <p:sldId id="318" r:id="rId16"/>
    <p:sldId id="319" r:id="rId17"/>
    <p:sldId id="320" r:id="rId18"/>
    <p:sldId id="321" r:id="rId19"/>
    <p:sldId id="322" r:id="rId20"/>
    <p:sldId id="323" r:id="rId21"/>
    <p:sldId id="337" r:id="rId22"/>
    <p:sldId id="324" r:id="rId23"/>
    <p:sldId id="325" r:id="rId24"/>
    <p:sldId id="327" r:id="rId25"/>
    <p:sldId id="328" r:id="rId26"/>
    <p:sldId id="333" r:id="rId27"/>
    <p:sldId id="331" r:id="rId28"/>
    <p:sldId id="329" r:id="rId29"/>
    <p:sldId id="335" r:id="rId30"/>
    <p:sldId id="334" r:id="rId31"/>
    <p:sldId id="269" r:id="rId32"/>
    <p:sldId id="336" r:id="rId33"/>
  </p:sldIdLst>
  <p:sldSz cx="9144000" cy="6858000" type="screen4x3"/>
  <p:notesSz cx="6794500" cy="9931400"/>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261" autoAdjust="0"/>
  </p:normalViewPr>
  <p:slideViewPr>
    <p:cSldViewPr>
      <p:cViewPr>
        <p:scale>
          <a:sx n="88" d="100"/>
          <a:sy n="88" d="100"/>
        </p:scale>
        <p:origin x="-978" y="35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ES"/>
  <c:style val="26"/>
  <c:chart>
    <c:autoTitleDeleted val="1"/>
    <c:plotArea>
      <c:layout>
        <c:manualLayout>
          <c:layoutTarget val="inner"/>
          <c:xMode val="edge"/>
          <c:yMode val="edge"/>
          <c:x val="6.0972270137626128E-2"/>
          <c:y val="4.5869594736387388E-2"/>
          <c:w val="0.91284253016721328"/>
          <c:h val="0.77895233862904123"/>
        </c:manualLayout>
      </c:layout>
      <c:barChart>
        <c:barDir val="col"/>
        <c:grouping val="clustered"/>
        <c:ser>
          <c:idx val="0"/>
          <c:order val="0"/>
          <c:tx>
            <c:strRef>
              <c:f>Sheet1!$F$1</c:f>
              <c:strCache>
                <c:ptCount val="1"/>
                <c:pt idx="0">
                  <c:v>Asbestos</c:v>
                </c:pt>
              </c:strCache>
            </c:strRef>
          </c:tx>
          <c:spPr>
            <a:solidFill>
              <a:srgbClr val="FF9900"/>
            </a:solidFill>
          </c:spPr>
          <c:val>
            <c:numRef>
              <c:f>Sheet1!$F$2:$F$6</c:f>
              <c:numCache>
                <c:formatCode>General</c:formatCode>
                <c:ptCount val="5"/>
                <c:pt idx="0">
                  <c:v>1.9900000000000013</c:v>
                </c:pt>
                <c:pt idx="1">
                  <c:v>1.9800000000000013</c:v>
                </c:pt>
                <c:pt idx="2">
                  <c:v>2.15</c:v>
                </c:pt>
                <c:pt idx="3">
                  <c:v>2.09</c:v>
                </c:pt>
                <c:pt idx="4">
                  <c:v>2.1</c:v>
                </c:pt>
              </c:numCache>
            </c:numRef>
          </c:val>
        </c:ser>
        <c:ser>
          <c:idx val="1"/>
          <c:order val="1"/>
          <c:tx>
            <c:strRef>
              <c:f>Sheet1!$G$1</c:f>
              <c:strCache>
                <c:ptCount val="1"/>
                <c:pt idx="0">
                  <c:v>Barite thin (500 micron)</c:v>
                </c:pt>
              </c:strCache>
            </c:strRef>
          </c:tx>
          <c:spPr>
            <a:solidFill>
              <a:srgbClr val="00B050"/>
            </a:solidFill>
          </c:spPr>
          <c:val>
            <c:numRef>
              <c:f>Sheet1!$G$2:$G$6</c:f>
              <c:numCache>
                <c:formatCode>General</c:formatCode>
                <c:ptCount val="5"/>
                <c:pt idx="0">
                  <c:v>1.82</c:v>
                </c:pt>
                <c:pt idx="1">
                  <c:v>1.85</c:v>
                </c:pt>
                <c:pt idx="2">
                  <c:v>1.84</c:v>
                </c:pt>
                <c:pt idx="3">
                  <c:v>1.82</c:v>
                </c:pt>
                <c:pt idx="4">
                  <c:v>1.85</c:v>
                </c:pt>
              </c:numCache>
            </c:numRef>
          </c:val>
        </c:ser>
        <c:axId val="65117568"/>
        <c:axId val="65136512"/>
      </c:barChart>
      <c:catAx>
        <c:axId val="65117568"/>
        <c:scaling>
          <c:orientation val="minMax"/>
        </c:scaling>
        <c:axPos val="b"/>
        <c:majorTickMark val="none"/>
        <c:tickLblPos val="nextTo"/>
        <c:crossAx val="65136512"/>
        <c:crosses val="autoZero"/>
        <c:auto val="1"/>
        <c:lblAlgn val="ctr"/>
        <c:lblOffset val="100"/>
      </c:catAx>
      <c:valAx>
        <c:axId val="65136512"/>
        <c:scaling>
          <c:orientation val="minMax"/>
          <c:min val="1.6"/>
        </c:scaling>
        <c:axPos val="l"/>
        <c:majorGridlines/>
        <c:title>
          <c:tx>
            <c:rich>
              <a:bodyPr/>
              <a:lstStyle/>
              <a:p>
                <a:pPr>
                  <a:defRPr/>
                </a:pPr>
                <a:r>
                  <a:rPr lang="en-GB"/>
                  <a:t>Potebntial U / V </a:t>
                </a:r>
              </a:p>
            </c:rich>
          </c:tx>
          <c:layout/>
        </c:title>
        <c:numFmt formatCode="General" sourceLinked="1"/>
        <c:tickLblPos val="nextTo"/>
        <c:crossAx val="65117568"/>
        <c:crosses val="autoZero"/>
        <c:crossBetween val="between"/>
      </c:valAx>
    </c:plotArea>
    <c:plotVisOnly val="1"/>
    <c:dispBlanksAs val="gap"/>
  </c:chart>
  <c:externalData r:id="rId1"/>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23.png"/></Relationships>
</file>

<file path=ppt/drawings/drawing1.xml><?xml version="1.0" encoding="utf-8"?>
<c:userShapes xmlns:c="http://schemas.openxmlformats.org/drawingml/2006/chart">
  <cdr:relSizeAnchor xmlns:cdr="http://schemas.openxmlformats.org/drawingml/2006/chartDrawing">
    <cdr:from>
      <cdr:x>0.07018</cdr:x>
      <cdr:y>0.06955</cdr:y>
    </cdr:from>
    <cdr:to>
      <cdr:x>0.16667</cdr:x>
      <cdr:y>0.09488</cdr:y>
    </cdr:to>
    <cdr:sp macro="" textlink="">
      <cdr:nvSpPr>
        <cdr:cNvPr id="2" name="6 Rectángulo"/>
        <cdr:cNvSpPr/>
      </cdr:nvSpPr>
      <cdr:spPr>
        <a:xfrm xmlns:a="http://schemas.openxmlformats.org/drawingml/2006/main">
          <a:off x="576064" y="255410"/>
          <a:ext cx="792088" cy="93035"/>
        </a:xfrm>
        <a:prstGeom xmlns:a="http://schemas.openxmlformats.org/drawingml/2006/main" prst="rect">
          <a:avLst/>
        </a:prstGeom>
        <a:solidFill xmlns:a="http://schemas.openxmlformats.org/drawingml/2006/main">
          <a:srgbClr val="FFC000"/>
        </a:solidFill>
        <a:ln xmlns:a="http://schemas.openxmlformats.org/drawingml/2006/main" w="25400" cap="flat" cmpd="sng" algn="ctr">
          <a:solidFill>
            <a:srgbClr val="4F81BD">
              <a:shade val="50000"/>
            </a:srgbClr>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s-ES"/>
          </a:defPPr>
          <a:lvl1pPr algn="l" rtl="0" fontAlgn="base">
            <a:spcBef>
              <a:spcPct val="0"/>
            </a:spcBef>
            <a:spcAft>
              <a:spcPct val="0"/>
            </a:spcAft>
            <a:defRPr kern="1200">
              <a:solidFill>
                <a:sysClr val="window" lastClr="FFFFFF"/>
              </a:solidFill>
              <a:latin typeface="Calibri"/>
            </a:defRPr>
          </a:lvl1pPr>
          <a:lvl2pPr marL="457200" algn="l" rtl="0" fontAlgn="base">
            <a:spcBef>
              <a:spcPct val="0"/>
            </a:spcBef>
            <a:spcAft>
              <a:spcPct val="0"/>
            </a:spcAft>
            <a:defRPr kern="1200">
              <a:solidFill>
                <a:sysClr val="window" lastClr="FFFFFF"/>
              </a:solidFill>
              <a:latin typeface="Calibri"/>
            </a:defRPr>
          </a:lvl2pPr>
          <a:lvl3pPr marL="914400" algn="l" rtl="0" fontAlgn="base">
            <a:spcBef>
              <a:spcPct val="0"/>
            </a:spcBef>
            <a:spcAft>
              <a:spcPct val="0"/>
            </a:spcAft>
            <a:defRPr kern="1200">
              <a:solidFill>
                <a:sysClr val="window" lastClr="FFFFFF"/>
              </a:solidFill>
              <a:latin typeface="Calibri"/>
            </a:defRPr>
          </a:lvl3pPr>
          <a:lvl4pPr marL="1371600" algn="l" rtl="0" fontAlgn="base">
            <a:spcBef>
              <a:spcPct val="0"/>
            </a:spcBef>
            <a:spcAft>
              <a:spcPct val="0"/>
            </a:spcAft>
            <a:defRPr kern="1200">
              <a:solidFill>
                <a:sysClr val="window" lastClr="FFFFFF"/>
              </a:solidFill>
              <a:latin typeface="Calibri"/>
            </a:defRPr>
          </a:lvl4pPr>
          <a:lvl5pPr marL="1828800" algn="l" rtl="0" fontAlgn="base">
            <a:spcBef>
              <a:spcPct val="0"/>
            </a:spcBef>
            <a:spcAft>
              <a:spcPct val="0"/>
            </a:spcAft>
            <a:defRPr kern="1200">
              <a:solidFill>
                <a:sysClr val="window" lastClr="FFFFFF"/>
              </a:solidFill>
              <a:latin typeface="Calibri"/>
            </a:defRPr>
          </a:lvl5pPr>
          <a:lvl6pPr marL="2286000" algn="l" defTabSz="914400" rtl="0" eaLnBrk="1" latinLnBrk="0" hangingPunct="1">
            <a:defRPr kern="1200">
              <a:solidFill>
                <a:sysClr val="window" lastClr="FFFFFF"/>
              </a:solidFill>
              <a:latin typeface="Calibri"/>
            </a:defRPr>
          </a:lvl6pPr>
          <a:lvl7pPr marL="2743200" algn="l" defTabSz="914400" rtl="0" eaLnBrk="1" latinLnBrk="0" hangingPunct="1">
            <a:defRPr kern="1200">
              <a:solidFill>
                <a:sysClr val="window" lastClr="FFFFFF"/>
              </a:solidFill>
              <a:latin typeface="Calibri"/>
            </a:defRPr>
          </a:lvl7pPr>
          <a:lvl8pPr marL="3200400" algn="l" defTabSz="914400" rtl="0" eaLnBrk="1" latinLnBrk="0" hangingPunct="1">
            <a:defRPr kern="1200">
              <a:solidFill>
                <a:sysClr val="window" lastClr="FFFFFF"/>
              </a:solidFill>
              <a:latin typeface="Calibri"/>
            </a:defRPr>
          </a:lvl8pPr>
          <a:lvl9pPr marL="3657600" algn="l" defTabSz="914400" rtl="0" eaLnBrk="1" latinLnBrk="0" hangingPunct="1">
            <a:defRPr kern="1200">
              <a:solidFill>
                <a:sysClr val="window" lastClr="FFFFFF"/>
              </a:solidFill>
              <a:latin typeface="Calibri"/>
            </a:defRPr>
          </a:lvl9pPr>
        </a:lstStyle>
        <a:p xmlns:a="http://schemas.openxmlformats.org/drawingml/2006/main">
          <a:pPr algn="ctr"/>
          <a:endParaRPr lang="es-ES"/>
        </a:p>
      </cdr:txBody>
    </cdr:sp>
  </cdr:relSizeAnchor>
  <cdr:relSizeAnchor xmlns:cdr="http://schemas.openxmlformats.org/drawingml/2006/chartDrawing">
    <cdr:from>
      <cdr:x>0.07018</cdr:x>
      <cdr:y>0.12837</cdr:y>
    </cdr:from>
    <cdr:to>
      <cdr:x>0.16667</cdr:x>
      <cdr:y>0.15027</cdr:y>
    </cdr:to>
    <cdr:sp macro="" textlink="">
      <cdr:nvSpPr>
        <cdr:cNvPr id="3" name="8 Rectángulo"/>
        <cdr:cNvSpPr/>
      </cdr:nvSpPr>
      <cdr:spPr>
        <a:xfrm xmlns:a="http://schemas.openxmlformats.org/drawingml/2006/main">
          <a:off x="576064" y="471434"/>
          <a:ext cx="792088" cy="80419"/>
        </a:xfrm>
        <a:prstGeom xmlns:a="http://schemas.openxmlformats.org/drawingml/2006/main" prst="rect">
          <a:avLst/>
        </a:prstGeom>
        <a:solidFill xmlns:a="http://schemas.openxmlformats.org/drawingml/2006/main">
          <a:srgbClr val="00B050"/>
        </a:solidFill>
        <a:ln xmlns:a="http://schemas.openxmlformats.org/drawingml/2006/main" w="25400" cap="flat" cmpd="sng" algn="ctr">
          <a:solidFill>
            <a:srgbClr val="4F81BD">
              <a:shade val="50000"/>
            </a:srgbClr>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s-ES"/>
          </a:defPPr>
          <a:lvl1pPr algn="l" rtl="0" fontAlgn="base">
            <a:spcBef>
              <a:spcPct val="0"/>
            </a:spcBef>
            <a:spcAft>
              <a:spcPct val="0"/>
            </a:spcAft>
            <a:defRPr kern="1200">
              <a:solidFill>
                <a:sysClr val="window" lastClr="FFFFFF"/>
              </a:solidFill>
              <a:latin typeface="Calibri"/>
            </a:defRPr>
          </a:lvl1pPr>
          <a:lvl2pPr marL="457200" algn="l" rtl="0" fontAlgn="base">
            <a:spcBef>
              <a:spcPct val="0"/>
            </a:spcBef>
            <a:spcAft>
              <a:spcPct val="0"/>
            </a:spcAft>
            <a:defRPr kern="1200">
              <a:solidFill>
                <a:sysClr val="window" lastClr="FFFFFF"/>
              </a:solidFill>
              <a:latin typeface="Calibri"/>
            </a:defRPr>
          </a:lvl2pPr>
          <a:lvl3pPr marL="914400" algn="l" rtl="0" fontAlgn="base">
            <a:spcBef>
              <a:spcPct val="0"/>
            </a:spcBef>
            <a:spcAft>
              <a:spcPct val="0"/>
            </a:spcAft>
            <a:defRPr kern="1200">
              <a:solidFill>
                <a:sysClr val="window" lastClr="FFFFFF"/>
              </a:solidFill>
              <a:latin typeface="Calibri"/>
            </a:defRPr>
          </a:lvl3pPr>
          <a:lvl4pPr marL="1371600" algn="l" rtl="0" fontAlgn="base">
            <a:spcBef>
              <a:spcPct val="0"/>
            </a:spcBef>
            <a:spcAft>
              <a:spcPct val="0"/>
            </a:spcAft>
            <a:defRPr kern="1200">
              <a:solidFill>
                <a:sysClr val="window" lastClr="FFFFFF"/>
              </a:solidFill>
              <a:latin typeface="Calibri"/>
            </a:defRPr>
          </a:lvl4pPr>
          <a:lvl5pPr marL="1828800" algn="l" rtl="0" fontAlgn="base">
            <a:spcBef>
              <a:spcPct val="0"/>
            </a:spcBef>
            <a:spcAft>
              <a:spcPct val="0"/>
            </a:spcAft>
            <a:defRPr kern="1200">
              <a:solidFill>
                <a:sysClr val="window" lastClr="FFFFFF"/>
              </a:solidFill>
              <a:latin typeface="Calibri"/>
            </a:defRPr>
          </a:lvl5pPr>
          <a:lvl6pPr marL="2286000" algn="l" defTabSz="914400" rtl="0" eaLnBrk="1" latinLnBrk="0" hangingPunct="1">
            <a:defRPr kern="1200">
              <a:solidFill>
                <a:sysClr val="window" lastClr="FFFFFF"/>
              </a:solidFill>
              <a:latin typeface="Calibri"/>
            </a:defRPr>
          </a:lvl6pPr>
          <a:lvl7pPr marL="2743200" algn="l" defTabSz="914400" rtl="0" eaLnBrk="1" latinLnBrk="0" hangingPunct="1">
            <a:defRPr kern="1200">
              <a:solidFill>
                <a:sysClr val="window" lastClr="FFFFFF"/>
              </a:solidFill>
              <a:latin typeface="Calibri"/>
            </a:defRPr>
          </a:lvl7pPr>
          <a:lvl8pPr marL="3200400" algn="l" defTabSz="914400" rtl="0" eaLnBrk="1" latinLnBrk="0" hangingPunct="1">
            <a:defRPr kern="1200">
              <a:solidFill>
                <a:sysClr val="window" lastClr="FFFFFF"/>
              </a:solidFill>
              <a:latin typeface="Calibri"/>
            </a:defRPr>
          </a:lvl8pPr>
          <a:lvl9pPr marL="3657600" algn="l" defTabSz="914400" rtl="0" eaLnBrk="1" latinLnBrk="0" hangingPunct="1">
            <a:defRPr kern="1200">
              <a:solidFill>
                <a:sysClr val="window" lastClr="FFFFFF"/>
              </a:solidFill>
              <a:latin typeface="Calibri"/>
            </a:defRPr>
          </a:lvl9pPr>
        </a:lstStyle>
        <a:p xmlns:a="http://schemas.openxmlformats.org/drawingml/2006/main">
          <a:pPr algn="ctr"/>
          <a:endParaRPr lang="es-ES"/>
        </a:p>
      </cdr:txBody>
    </cdr:sp>
  </cdr:relSizeAnchor>
  <cdr:relSizeAnchor xmlns:cdr="http://schemas.openxmlformats.org/drawingml/2006/chartDrawing">
    <cdr:from>
      <cdr:x>0.16667</cdr:x>
      <cdr:y>0.03922</cdr:y>
    </cdr:from>
    <cdr:to>
      <cdr:x>0.35088</cdr:x>
      <cdr:y>0.11905</cdr:y>
    </cdr:to>
    <cdr:sp macro="" textlink="">
      <cdr:nvSpPr>
        <cdr:cNvPr id="4" name="10 Rectángulo"/>
        <cdr:cNvSpPr/>
      </cdr:nvSpPr>
      <cdr:spPr>
        <a:xfrm xmlns:a="http://schemas.openxmlformats.org/drawingml/2006/main">
          <a:off x="1368152" y="144016"/>
          <a:ext cx="1512168" cy="293177"/>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es-ES"/>
          </a:defPPr>
          <a:lvl1pPr algn="l" rtl="0" fontAlgn="base">
            <a:spcBef>
              <a:spcPct val="0"/>
            </a:spcBef>
            <a:spcAft>
              <a:spcPct val="0"/>
            </a:spcAft>
            <a:defRPr kern="1200">
              <a:solidFill>
                <a:sysClr val="windowText" lastClr="000000"/>
              </a:solidFill>
              <a:latin typeface="Arial" charset="0"/>
              <a:cs typeface="Arial" charset="0"/>
            </a:defRPr>
          </a:lvl1pPr>
          <a:lvl2pPr marL="457200" algn="l" rtl="0" fontAlgn="base">
            <a:spcBef>
              <a:spcPct val="0"/>
            </a:spcBef>
            <a:spcAft>
              <a:spcPct val="0"/>
            </a:spcAft>
            <a:defRPr kern="1200">
              <a:solidFill>
                <a:sysClr val="windowText" lastClr="000000"/>
              </a:solidFill>
              <a:latin typeface="Arial" charset="0"/>
              <a:cs typeface="Arial" charset="0"/>
            </a:defRPr>
          </a:lvl2pPr>
          <a:lvl3pPr marL="914400" algn="l" rtl="0" fontAlgn="base">
            <a:spcBef>
              <a:spcPct val="0"/>
            </a:spcBef>
            <a:spcAft>
              <a:spcPct val="0"/>
            </a:spcAft>
            <a:defRPr kern="1200">
              <a:solidFill>
                <a:sysClr val="windowText" lastClr="000000"/>
              </a:solidFill>
              <a:latin typeface="Arial" charset="0"/>
              <a:cs typeface="Arial" charset="0"/>
            </a:defRPr>
          </a:lvl3pPr>
          <a:lvl4pPr marL="1371600" algn="l" rtl="0" fontAlgn="base">
            <a:spcBef>
              <a:spcPct val="0"/>
            </a:spcBef>
            <a:spcAft>
              <a:spcPct val="0"/>
            </a:spcAft>
            <a:defRPr kern="1200">
              <a:solidFill>
                <a:sysClr val="windowText" lastClr="000000"/>
              </a:solidFill>
              <a:latin typeface="Arial" charset="0"/>
              <a:cs typeface="Arial" charset="0"/>
            </a:defRPr>
          </a:lvl4pPr>
          <a:lvl5pPr marL="1828800" algn="l" rtl="0" fontAlgn="base">
            <a:spcBef>
              <a:spcPct val="0"/>
            </a:spcBef>
            <a:spcAft>
              <a:spcPct val="0"/>
            </a:spcAft>
            <a:defRPr kern="1200">
              <a:solidFill>
                <a:sysClr val="windowText" lastClr="000000"/>
              </a:solidFill>
              <a:latin typeface="Arial" charset="0"/>
              <a:cs typeface="Arial" charset="0"/>
            </a:defRPr>
          </a:lvl5pPr>
          <a:lvl6pPr marL="2286000" algn="l" defTabSz="914400" rtl="0" eaLnBrk="1" latinLnBrk="0" hangingPunct="1">
            <a:defRPr kern="1200">
              <a:solidFill>
                <a:sysClr val="windowText" lastClr="000000"/>
              </a:solidFill>
              <a:latin typeface="Arial" charset="0"/>
              <a:cs typeface="Arial" charset="0"/>
            </a:defRPr>
          </a:lvl6pPr>
          <a:lvl7pPr marL="2743200" algn="l" defTabSz="914400" rtl="0" eaLnBrk="1" latinLnBrk="0" hangingPunct="1">
            <a:defRPr kern="1200">
              <a:solidFill>
                <a:sysClr val="windowText" lastClr="000000"/>
              </a:solidFill>
              <a:latin typeface="Arial" charset="0"/>
              <a:cs typeface="Arial" charset="0"/>
            </a:defRPr>
          </a:lvl7pPr>
          <a:lvl8pPr marL="3200400" algn="l" defTabSz="914400" rtl="0" eaLnBrk="1" latinLnBrk="0" hangingPunct="1">
            <a:defRPr kern="1200">
              <a:solidFill>
                <a:sysClr val="windowText" lastClr="000000"/>
              </a:solidFill>
              <a:latin typeface="Arial" charset="0"/>
              <a:cs typeface="Arial" charset="0"/>
            </a:defRPr>
          </a:lvl8pPr>
          <a:lvl9pPr marL="3657600" algn="l" defTabSz="914400" rtl="0" eaLnBrk="1" latinLnBrk="0" hangingPunct="1">
            <a:defRPr kern="1200">
              <a:solidFill>
                <a:sysClr val="windowText" lastClr="000000"/>
              </a:solidFill>
              <a:latin typeface="Arial" charset="0"/>
              <a:cs typeface="Arial" charset="0"/>
            </a:defRPr>
          </a:lvl9pPr>
        </a:lstStyle>
        <a:p xmlns:a="http://schemas.openxmlformats.org/drawingml/2006/main">
          <a:pPr>
            <a:spcBef>
              <a:spcPts val="600"/>
            </a:spcBef>
            <a:spcAft>
              <a:spcPts val="600"/>
            </a:spcAft>
            <a:buSzPct val="100000"/>
          </a:pPr>
          <a:r>
            <a:rPr lang="de-CH" sz="1200" dirty="0" smtClean="0"/>
            <a:t>Old membrane</a:t>
          </a:r>
          <a:endParaRPr lang="de-CH" sz="1200" dirty="0"/>
        </a:p>
      </cdr:txBody>
    </cdr:sp>
  </cdr:relSizeAnchor>
  <cdr:relSizeAnchor xmlns:cdr="http://schemas.openxmlformats.org/drawingml/2006/chartDrawing">
    <cdr:from>
      <cdr:x>0.16667</cdr:x>
      <cdr:y>0.08776</cdr:y>
    </cdr:from>
    <cdr:to>
      <cdr:x>0.48246</cdr:x>
      <cdr:y>0.16759</cdr:y>
    </cdr:to>
    <cdr:sp macro="" textlink="">
      <cdr:nvSpPr>
        <cdr:cNvPr id="5" name="11 Rectángulo"/>
        <cdr:cNvSpPr/>
      </cdr:nvSpPr>
      <cdr:spPr>
        <a:xfrm xmlns:a="http://schemas.openxmlformats.org/drawingml/2006/main">
          <a:off x="1368152" y="322273"/>
          <a:ext cx="2592288" cy="293177"/>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es-ES"/>
          </a:defPPr>
          <a:lvl1pPr algn="l" rtl="0" fontAlgn="base">
            <a:spcBef>
              <a:spcPct val="0"/>
            </a:spcBef>
            <a:spcAft>
              <a:spcPct val="0"/>
            </a:spcAft>
            <a:defRPr kern="1200">
              <a:solidFill>
                <a:sysClr val="windowText" lastClr="000000"/>
              </a:solidFill>
              <a:latin typeface="Arial" charset="0"/>
              <a:cs typeface="Arial" charset="0"/>
            </a:defRPr>
          </a:lvl1pPr>
          <a:lvl2pPr marL="457200" algn="l" rtl="0" fontAlgn="base">
            <a:spcBef>
              <a:spcPct val="0"/>
            </a:spcBef>
            <a:spcAft>
              <a:spcPct val="0"/>
            </a:spcAft>
            <a:defRPr kern="1200">
              <a:solidFill>
                <a:sysClr val="windowText" lastClr="000000"/>
              </a:solidFill>
              <a:latin typeface="Arial" charset="0"/>
              <a:cs typeface="Arial" charset="0"/>
            </a:defRPr>
          </a:lvl2pPr>
          <a:lvl3pPr marL="914400" algn="l" rtl="0" fontAlgn="base">
            <a:spcBef>
              <a:spcPct val="0"/>
            </a:spcBef>
            <a:spcAft>
              <a:spcPct val="0"/>
            </a:spcAft>
            <a:defRPr kern="1200">
              <a:solidFill>
                <a:sysClr val="windowText" lastClr="000000"/>
              </a:solidFill>
              <a:latin typeface="Arial" charset="0"/>
              <a:cs typeface="Arial" charset="0"/>
            </a:defRPr>
          </a:lvl3pPr>
          <a:lvl4pPr marL="1371600" algn="l" rtl="0" fontAlgn="base">
            <a:spcBef>
              <a:spcPct val="0"/>
            </a:spcBef>
            <a:spcAft>
              <a:spcPct val="0"/>
            </a:spcAft>
            <a:defRPr kern="1200">
              <a:solidFill>
                <a:sysClr val="windowText" lastClr="000000"/>
              </a:solidFill>
              <a:latin typeface="Arial" charset="0"/>
              <a:cs typeface="Arial" charset="0"/>
            </a:defRPr>
          </a:lvl4pPr>
          <a:lvl5pPr marL="1828800" algn="l" rtl="0" fontAlgn="base">
            <a:spcBef>
              <a:spcPct val="0"/>
            </a:spcBef>
            <a:spcAft>
              <a:spcPct val="0"/>
            </a:spcAft>
            <a:defRPr kern="1200">
              <a:solidFill>
                <a:sysClr val="windowText" lastClr="000000"/>
              </a:solidFill>
              <a:latin typeface="Arial" charset="0"/>
              <a:cs typeface="Arial" charset="0"/>
            </a:defRPr>
          </a:lvl5pPr>
          <a:lvl6pPr marL="2286000" algn="l" defTabSz="914400" rtl="0" eaLnBrk="1" latinLnBrk="0" hangingPunct="1">
            <a:defRPr kern="1200">
              <a:solidFill>
                <a:sysClr val="windowText" lastClr="000000"/>
              </a:solidFill>
              <a:latin typeface="Arial" charset="0"/>
              <a:cs typeface="Arial" charset="0"/>
            </a:defRPr>
          </a:lvl6pPr>
          <a:lvl7pPr marL="2743200" algn="l" defTabSz="914400" rtl="0" eaLnBrk="1" latinLnBrk="0" hangingPunct="1">
            <a:defRPr kern="1200">
              <a:solidFill>
                <a:sysClr val="windowText" lastClr="000000"/>
              </a:solidFill>
              <a:latin typeface="Arial" charset="0"/>
              <a:cs typeface="Arial" charset="0"/>
            </a:defRPr>
          </a:lvl7pPr>
          <a:lvl8pPr marL="3200400" algn="l" defTabSz="914400" rtl="0" eaLnBrk="1" latinLnBrk="0" hangingPunct="1">
            <a:defRPr kern="1200">
              <a:solidFill>
                <a:sysClr val="windowText" lastClr="000000"/>
              </a:solidFill>
              <a:latin typeface="Arial" charset="0"/>
              <a:cs typeface="Arial" charset="0"/>
            </a:defRPr>
          </a:lvl8pPr>
          <a:lvl9pPr marL="3657600" algn="l" defTabSz="914400" rtl="0" eaLnBrk="1" latinLnBrk="0" hangingPunct="1">
            <a:defRPr kern="1200">
              <a:solidFill>
                <a:sysClr val="windowText" lastClr="000000"/>
              </a:solidFill>
              <a:latin typeface="Arial" charset="0"/>
              <a:cs typeface="Arial" charset="0"/>
            </a:defRPr>
          </a:lvl9pPr>
        </a:lstStyle>
        <a:p xmlns:a="http://schemas.openxmlformats.org/drawingml/2006/main">
          <a:pPr>
            <a:spcBef>
              <a:spcPts val="600"/>
            </a:spcBef>
            <a:spcAft>
              <a:spcPts val="600"/>
            </a:spcAft>
            <a:buSzPct val="100000"/>
          </a:pPr>
          <a:r>
            <a:rPr lang="de-CH" sz="1200" dirty="0" smtClean="0"/>
            <a:t>New membrane</a:t>
          </a:r>
          <a:endParaRPr lang="de-CH" sz="12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fld id="{79361E52-7835-4C7D-91EB-6557B60EF473}" type="datetimeFigureOut">
              <a:rPr lang="es-ES" smtClean="0"/>
              <a:pPr/>
              <a:t>30/09/2014</a:t>
            </a:fld>
            <a:endParaRPr lang="es-ES"/>
          </a:p>
        </p:txBody>
      </p:sp>
      <p:sp>
        <p:nvSpPr>
          <p:cNvPr id="4" name="3 Marcador de imagen de diapositiva"/>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79450" y="4717415"/>
            <a:ext cx="5435600" cy="446913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9433106"/>
            <a:ext cx="2944283" cy="49657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vl1pPr>
          </a:lstStyle>
          <a:p>
            <a:fld id="{060BC171-DC71-48BF-B0BF-4C5BBE9A1A97}" type="slidenum">
              <a:rPr lang="es-ES" smtClean="0"/>
              <a:pPr/>
              <a:t>‹Nº›</a:t>
            </a:fld>
            <a:endParaRPr lang="es-ES"/>
          </a:p>
        </p:txBody>
      </p:sp>
    </p:spTree>
    <p:extLst>
      <p:ext uri="{BB962C8B-B14F-4D97-AF65-F5344CB8AC3E}">
        <p14:creationId xmlns:p14="http://schemas.microsoft.com/office/powerpoint/2010/main" xmlns="" val="147254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060BC171-DC71-48BF-B0BF-4C5BBE9A1A97}" type="slidenum">
              <a:rPr lang="es-ES" smtClean="0"/>
              <a:pPr/>
              <a:t>4</a:t>
            </a:fld>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060BC171-DC71-48BF-B0BF-4C5BBE9A1A97}" type="slidenum">
              <a:rPr lang="es-ES" smtClean="0"/>
              <a:pPr/>
              <a:t>16</a:t>
            </a:fld>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a:lnSpc>
                <a:spcPct val="150000"/>
              </a:lnSpc>
              <a:buFont typeface="Wingdings" pitchFamily="2" charset="2"/>
              <a:buChar char="q"/>
            </a:pPr>
            <a:r>
              <a:rPr lang="es-ES" b="0" dirty="0" err="1" smtClean="0"/>
              <a:t>Three</a:t>
            </a:r>
            <a:r>
              <a:rPr lang="es-ES" b="0" dirty="0" smtClean="0"/>
              <a:t> </a:t>
            </a:r>
            <a:r>
              <a:rPr lang="es-ES" b="0" dirty="0" err="1" smtClean="0"/>
              <a:t>topologies</a:t>
            </a:r>
            <a:r>
              <a:rPr lang="es-ES" b="0" dirty="0" smtClean="0"/>
              <a:t> </a:t>
            </a:r>
            <a:r>
              <a:rPr lang="es-ES" b="0" dirty="0" err="1" smtClean="0"/>
              <a:t>proposed</a:t>
            </a:r>
            <a:endParaRPr lang="es-ES" b="0" dirty="0" smtClean="0"/>
          </a:p>
          <a:p>
            <a:pPr marL="800100" lvl="1" indent="-342900">
              <a:lnSpc>
                <a:spcPct val="150000"/>
              </a:lnSpc>
              <a:buFont typeface="Arial" charset="0"/>
              <a:buAutoNum type="arabicPeriod"/>
            </a:pPr>
            <a:r>
              <a:rPr lang="es-ES" b="0" dirty="0" smtClean="0"/>
              <a:t>Industrial </a:t>
            </a:r>
            <a:r>
              <a:rPr lang="es-ES" b="0" dirty="0" err="1" smtClean="0"/>
              <a:t>Scenario</a:t>
            </a:r>
            <a:r>
              <a:rPr lang="es-ES" b="0" dirty="0" smtClean="0"/>
              <a:t> – 12pulse </a:t>
            </a:r>
            <a:r>
              <a:rPr lang="es-ES" b="0" dirty="0" err="1" smtClean="0"/>
              <a:t>rectifier</a:t>
            </a:r>
            <a:r>
              <a:rPr lang="es-ES" b="0" dirty="0" smtClean="0"/>
              <a:t> + DC/DC</a:t>
            </a:r>
          </a:p>
          <a:p>
            <a:pPr marL="800100" lvl="1" indent="-342900">
              <a:lnSpc>
                <a:spcPct val="150000"/>
              </a:lnSpc>
              <a:buFont typeface="Arial" charset="0"/>
              <a:buAutoNum type="arabicPeriod"/>
            </a:pPr>
            <a:r>
              <a:rPr lang="es-ES" b="0" dirty="0" err="1" smtClean="0"/>
              <a:t>Renewable</a:t>
            </a:r>
            <a:r>
              <a:rPr lang="es-ES" b="0" dirty="0" smtClean="0"/>
              <a:t> </a:t>
            </a:r>
            <a:r>
              <a:rPr lang="es-ES" b="0" dirty="0" err="1" smtClean="0"/>
              <a:t>Scenario</a:t>
            </a:r>
            <a:r>
              <a:rPr lang="es-ES" b="0" dirty="0" smtClean="0"/>
              <a:t> – AC/DC + DC/DC </a:t>
            </a:r>
            <a:r>
              <a:rPr lang="es-ES" b="0" dirty="0" err="1" smtClean="0"/>
              <a:t>with</a:t>
            </a:r>
            <a:r>
              <a:rPr lang="es-ES" b="0" dirty="0" smtClean="0"/>
              <a:t> a DC link</a:t>
            </a:r>
          </a:p>
          <a:p>
            <a:pPr marL="800100" lvl="1" indent="-342900">
              <a:lnSpc>
                <a:spcPct val="150000"/>
              </a:lnSpc>
              <a:buFont typeface="Arial" charset="0"/>
              <a:buAutoNum type="arabicPeriod"/>
            </a:pPr>
            <a:r>
              <a:rPr lang="es-ES" b="0" dirty="0" err="1" smtClean="0"/>
              <a:t>Renewable</a:t>
            </a:r>
            <a:r>
              <a:rPr lang="es-ES" b="0" dirty="0" smtClean="0"/>
              <a:t> </a:t>
            </a:r>
            <a:r>
              <a:rPr lang="es-ES" b="0" dirty="0" err="1" smtClean="0"/>
              <a:t>Scenario</a:t>
            </a:r>
            <a:r>
              <a:rPr lang="es-ES" b="0" dirty="0" smtClean="0"/>
              <a:t> – Single ACDC </a:t>
            </a:r>
            <a:r>
              <a:rPr lang="es-ES" b="0" dirty="0" err="1" smtClean="0"/>
              <a:t>converter</a:t>
            </a:r>
            <a:endParaRPr lang="es-ES" dirty="0"/>
          </a:p>
        </p:txBody>
      </p:sp>
      <p:sp>
        <p:nvSpPr>
          <p:cNvPr id="4" name="3 Marcador de número de diapositiva"/>
          <p:cNvSpPr>
            <a:spLocks noGrp="1"/>
          </p:cNvSpPr>
          <p:nvPr>
            <p:ph type="sldNum" sz="quarter" idx="10"/>
          </p:nvPr>
        </p:nvSpPr>
        <p:spPr/>
        <p:txBody>
          <a:bodyPr/>
          <a:lstStyle/>
          <a:p>
            <a:fld id="{060BC171-DC71-48BF-B0BF-4C5BBE9A1A97}" type="slidenum">
              <a:rPr lang="es-ES" smtClean="0"/>
              <a:pPr/>
              <a:t>17</a:t>
            </a:fld>
            <a:endParaRPr 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a:lnSpc>
                <a:spcPct val="150000"/>
              </a:lnSpc>
              <a:buFont typeface="Wingdings" pitchFamily="2" charset="2"/>
              <a:buChar char="q"/>
              <a:defRPr/>
            </a:pPr>
            <a:r>
              <a:rPr lang="de-DE" sz="1300" b="0" dirty="0" smtClean="0"/>
              <a:t>Commercially competent in the following markets:</a:t>
            </a:r>
          </a:p>
          <a:p>
            <a:pPr>
              <a:lnSpc>
                <a:spcPct val="150000"/>
              </a:lnSpc>
              <a:defRPr/>
            </a:pPr>
            <a:r>
              <a:rPr lang="es-ES" sz="1300" b="0" i="1" dirty="0" smtClean="0"/>
              <a:t>	</a:t>
            </a:r>
            <a:r>
              <a:rPr lang="es-ES" sz="1300" b="0" i="1" dirty="0" err="1" smtClean="0"/>
              <a:t>Wind</a:t>
            </a:r>
            <a:r>
              <a:rPr lang="es-ES" sz="1300" b="0" i="1" dirty="0" smtClean="0"/>
              <a:t> Energy </a:t>
            </a:r>
            <a:r>
              <a:rPr lang="es-ES" sz="1300" b="0" i="1" dirty="0" err="1" smtClean="0"/>
              <a:t>Industry</a:t>
            </a:r>
            <a:r>
              <a:rPr lang="es-ES" sz="1300" b="0" i="1" dirty="0" smtClean="0"/>
              <a:t>  -- Full </a:t>
            </a:r>
            <a:r>
              <a:rPr lang="es-ES" sz="1300" b="0" i="1" dirty="0" err="1" smtClean="0"/>
              <a:t>converter</a:t>
            </a:r>
            <a:r>
              <a:rPr lang="es-ES" sz="1300" b="0" i="1" dirty="0" smtClean="0"/>
              <a:t> Technology</a:t>
            </a:r>
          </a:p>
          <a:p>
            <a:pPr>
              <a:lnSpc>
                <a:spcPct val="150000"/>
              </a:lnSpc>
              <a:defRPr/>
            </a:pPr>
            <a:r>
              <a:rPr lang="es-ES" sz="1300" b="0" i="1" dirty="0" smtClean="0"/>
              <a:t>	</a:t>
            </a:r>
            <a:r>
              <a:rPr lang="es-ES" sz="1300" b="0" i="1" dirty="0" err="1" smtClean="0"/>
              <a:t>Battery</a:t>
            </a:r>
            <a:r>
              <a:rPr lang="es-ES" sz="1300" b="0" i="1" dirty="0" smtClean="0"/>
              <a:t> Energy Storage </a:t>
            </a:r>
            <a:r>
              <a:rPr lang="es-ES" sz="1300" b="0" i="1" dirty="0" err="1" smtClean="0"/>
              <a:t>Systems</a:t>
            </a:r>
            <a:endParaRPr lang="es-ES" sz="1300" b="0" i="1" dirty="0" smtClean="0"/>
          </a:p>
          <a:p>
            <a:pPr>
              <a:lnSpc>
                <a:spcPct val="150000"/>
              </a:lnSpc>
              <a:defRPr/>
            </a:pPr>
            <a:r>
              <a:rPr lang="es-ES" sz="1300" b="0" i="1" dirty="0" smtClean="0"/>
              <a:t>	</a:t>
            </a:r>
            <a:r>
              <a:rPr lang="es-ES" sz="1300" b="0" i="1" dirty="0" err="1" smtClean="0"/>
              <a:t>Certain</a:t>
            </a:r>
            <a:r>
              <a:rPr lang="es-ES" sz="1300" b="0" i="1" dirty="0" smtClean="0"/>
              <a:t> Marine and </a:t>
            </a:r>
            <a:r>
              <a:rPr lang="es-ES" sz="1300" b="0" i="1" dirty="0" err="1" smtClean="0"/>
              <a:t>Industry</a:t>
            </a:r>
            <a:r>
              <a:rPr lang="es-ES" sz="1300" b="0" i="1" dirty="0" smtClean="0"/>
              <a:t> </a:t>
            </a:r>
            <a:r>
              <a:rPr lang="es-ES" sz="1300" b="0" i="1" dirty="0" err="1" smtClean="0"/>
              <a:t>applications</a:t>
            </a:r>
            <a:endParaRPr lang="es-ES" sz="1300" b="0" i="1" dirty="0" smtClean="0"/>
          </a:p>
          <a:p>
            <a:pPr>
              <a:lnSpc>
                <a:spcPct val="150000"/>
              </a:lnSpc>
              <a:buFont typeface="Wingdings" pitchFamily="2" charset="2"/>
              <a:buChar char="q"/>
              <a:defRPr/>
            </a:pPr>
            <a:r>
              <a:rPr lang="es-ES" sz="1300" b="0" dirty="0" smtClean="0"/>
              <a:t> </a:t>
            </a:r>
            <a:r>
              <a:rPr lang="es-ES" sz="1300" b="0" dirty="0" err="1" smtClean="0"/>
              <a:t>Advantages</a:t>
            </a:r>
            <a:r>
              <a:rPr lang="es-ES" sz="1300" b="0" i="1" dirty="0" smtClean="0"/>
              <a:t>: </a:t>
            </a:r>
          </a:p>
          <a:p>
            <a:pPr lvl="1">
              <a:lnSpc>
                <a:spcPct val="150000"/>
              </a:lnSpc>
              <a:defRPr/>
            </a:pPr>
            <a:r>
              <a:rPr lang="es-ES" sz="1300" b="0" i="1" dirty="0" smtClean="0"/>
              <a:t>	</a:t>
            </a:r>
            <a:r>
              <a:rPr lang="es-ES" sz="1300" b="0" i="1" dirty="0" err="1" smtClean="0"/>
              <a:t>Modularity</a:t>
            </a:r>
            <a:r>
              <a:rPr lang="es-ES" sz="1300" b="0" i="1" dirty="0" smtClean="0"/>
              <a:t> </a:t>
            </a:r>
          </a:p>
          <a:p>
            <a:pPr>
              <a:lnSpc>
                <a:spcPct val="150000"/>
              </a:lnSpc>
              <a:defRPr/>
            </a:pPr>
            <a:r>
              <a:rPr lang="es-ES" sz="1300" b="0" i="1" dirty="0" smtClean="0"/>
              <a:t>	</a:t>
            </a:r>
            <a:r>
              <a:rPr lang="es-ES" sz="1300" b="0" i="1" dirty="0" err="1" smtClean="0"/>
              <a:t>Innovative</a:t>
            </a:r>
            <a:r>
              <a:rPr lang="es-ES" sz="1300" b="0" i="1" dirty="0" smtClean="0"/>
              <a:t> </a:t>
            </a:r>
            <a:r>
              <a:rPr lang="es-ES" sz="1300" b="0" i="1" dirty="0" err="1" smtClean="0"/>
              <a:t>topology</a:t>
            </a:r>
            <a:endParaRPr lang="es-ES" sz="1300" b="0" i="1" dirty="0" smtClean="0"/>
          </a:p>
          <a:p>
            <a:pPr>
              <a:lnSpc>
                <a:spcPct val="150000"/>
              </a:lnSpc>
              <a:defRPr/>
            </a:pPr>
            <a:r>
              <a:rPr lang="es-ES" sz="1300" b="0" i="1" dirty="0" smtClean="0"/>
              <a:t>	</a:t>
            </a:r>
            <a:r>
              <a:rPr lang="es-ES" sz="1300" b="0" i="1" dirty="0" err="1" smtClean="0"/>
              <a:t>Standardization</a:t>
            </a:r>
            <a:endParaRPr lang="es-ES" sz="1300" b="0" i="1" dirty="0" smtClean="0"/>
          </a:p>
          <a:p>
            <a:pPr>
              <a:lnSpc>
                <a:spcPct val="150000"/>
              </a:lnSpc>
              <a:buFont typeface="Wingdings" pitchFamily="2" charset="2"/>
              <a:buChar char="q"/>
              <a:defRPr/>
            </a:pPr>
            <a:r>
              <a:rPr lang="es-ES" sz="1300" b="0" i="1" dirty="0" smtClean="0"/>
              <a:t> </a:t>
            </a:r>
            <a:r>
              <a:rPr lang="es-ES" sz="1300" b="0" i="1" dirty="0" err="1" smtClean="0"/>
              <a:t>Particularities</a:t>
            </a:r>
            <a:r>
              <a:rPr lang="es-ES" sz="1300" b="0" i="1" dirty="0" smtClean="0"/>
              <a:t>: </a:t>
            </a:r>
          </a:p>
          <a:p>
            <a:pPr lvl="1">
              <a:lnSpc>
                <a:spcPct val="150000"/>
              </a:lnSpc>
              <a:defRPr/>
            </a:pPr>
            <a:r>
              <a:rPr lang="es-ES" sz="1300" b="0" i="1" dirty="0" err="1" smtClean="0"/>
              <a:t>Minor</a:t>
            </a:r>
            <a:r>
              <a:rPr lang="es-ES" sz="1300" b="0" i="1" dirty="0" smtClean="0"/>
              <a:t> </a:t>
            </a:r>
            <a:r>
              <a:rPr lang="es-ES" sz="1300" b="0" i="1" dirty="0" err="1" smtClean="0"/>
              <a:t>modifications</a:t>
            </a:r>
            <a:r>
              <a:rPr lang="es-ES" sz="1300" b="0" i="1" dirty="0" smtClean="0"/>
              <a:t> in </a:t>
            </a:r>
            <a:r>
              <a:rPr lang="es-ES" sz="1300" b="0" i="1" dirty="0" err="1" smtClean="0"/>
              <a:t>the</a:t>
            </a:r>
            <a:r>
              <a:rPr lang="es-ES" sz="1300" b="0" i="1" dirty="0" smtClean="0"/>
              <a:t> </a:t>
            </a:r>
            <a:r>
              <a:rPr lang="es-ES" sz="1300" b="0" i="1" dirty="0" err="1" smtClean="0"/>
              <a:t>power</a:t>
            </a:r>
            <a:r>
              <a:rPr lang="es-ES" sz="1300" b="0" i="1" dirty="0" smtClean="0"/>
              <a:t> </a:t>
            </a:r>
            <a:r>
              <a:rPr lang="es-ES" sz="1300" b="0" i="1" dirty="0" err="1" smtClean="0"/>
              <a:t>stack</a:t>
            </a:r>
            <a:r>
              <a:rPr lang="es-ES" sz="1300" b="0" i="1" dirty="0" smtClean="0"/>
              <a:t> </a:t>
            </a:r>
          </a:p>
          <a:p>
            <a:pPr lvl="1">
              <a:lnSpc>
                <a:spcPct val="150000"/>
              </a:lnSpc>
              <a:defRPr/>
            </a:pPr>
            <a:r>
              <a:rPr lang="es-ES" sz="1300" b="0" i="1" dirty="0" err="1" smtClean="0"/>
              <a:t>Particularize</a:t>
            </a:r>
            <a:r>
              <a:rPr lang="es-ES" sz="1300" b="0" i="1" dirty="0" smtClean="0"/>
              <a:t> </a:t>
            </a:r>
            <a:r>
              <a:rPr lang="es-ES" sz="1300" b="0" i="1" dirty="0" err="1" smtClean="0"/>
              <a:t>Engineering</a:t>
            </a:r>
            <a:r>
              <a:rPr lang="es-ES" sz="1300" b="0" i="1" dirty="0" smtClean="0"/>
              <a:t> and Control</a:t>
            </a:r>
            <a:endParaRPr lang="de-DE" sz="1300" b="0" i="1" dirty="0" smtClean="0"/>
          </a:p>
          <a:p>
            <a:endParaRPr lang="es-ES" dirty="0"/>
          </a:p>
        </p:txBody>
      </p:sp>
      <p:sp>
        <p:nvSpPr>
          <p:cNvPr id="4" name="3 Marcador de número de diapositiva"/>
          <p:cNvSpPr>
            <a:spLocks noGrp="1"/>
          </p:cNvSpPr>
          <p:nvPr>
            <p:ph type="sldNum" sz="quarter" idx="10"/>
          </p:nvPr>
        </p:nvSpPr>
        <p:spPr/>
        <p:txBody>
          <a:bodyPr/>
          <a:lstStyle/>
          <a:p>
            <a:fld id="{060BC171-DC71-48BF-B0BF-4C5BBE9A1A97}" type="slidenum">
              <a:rPr lang="es-ES" smtClean="0"/>
              <a:pPr/>
              <a:t>18</a:t>
            </a:fld>
            <a:endParaRPr 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060BC171-DC71-48BF-B0BF-4C5BBE9A1A97}" type="slidenum">
              <a:rPr lang="es-ES" smtClean="0"/>
              <a:pPr/>
              <a:t>19</a:t>
            </a:fld>
            <a:endParaRPr lang="es-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060BC171-DC71-48BF-B0BF-4C5BBE9A1A97}" type="slidenum">
              <a:rPr lang="es-ES" smtClean="0"/>
              <a:pPr/>
              <a:t>20</a:t>
            </a:fld>
            <a:endParaRPr lang="es-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463550" lvl="2">
              <a:buFont typeface="Arial" pitchFamily="34" charset="0"/>
              <a:buChar char="•"/>
            </a:pPr>
            <a:r>
              <a:rPr lang="en-US" sz="2400" b="1" dirty="0" smtClean="0">
                <a:solidFill>
                  <a:schemeClr val="tx2"/>
                </a:solidFill>
              </a:rPr>
              <a:t> </a:t>
            </a:r>
            <a:r>
              <a:rPr lang="en-US" sz="2400" dirty="0" smtClean="0">
                <a:solidFill>
                  <a:schemeClr val="tx2"/>
                </a:solidFill>
              </a:rPr>
              <a:t>Advantages of this integration</a:t>
            </a:r>
          </a:p>
          <a:p>
            <a:pPr marL="920750" lvl="3">
              <a:buFont typeface="Arial" pitchFamily="34" charset="0"/>
              <a:buChar char="•"/>
            </a:pPr>
            <a:r>
              <a:rPr lang="en-US" sz="2400" dirty="0" smtClean="0">
                <a:solidFill>
                  <a:schemeClr val="tx2"/>
                </a:solidFill>
              </a:rPr>
              <a:t> To know in advance the energy demand and price forecast</a:t>
            </a:r>
          </a:p>
          <a:p>
            <a:pPr marL="920750" lvl="3">
              <a:buFont typeface="Arial" pitchFamily="34" charset="0"/>
              <a:buChar char="•"/>
            </a:pPr>
            <a:r>
              <a:rPr lang="en-US" sz="2400" dirty="0" smtClean="0">
                <a:solidFill>
                  <a:schemeClr val="tx2"/>
                </a:solidFill>
              </a:rPr>
              <a:t> Include this information in the way of electrolyser operation</a:t>
            </a:r>
          </a:p>
          <a:p>
            <a:pPr marL="1377950" lvl="4">
              <a:buFont typeface="Arial" pitchFamily="34" charset="0"/>
              <a:buChar char="•"/>
            </a:pPr>
            <a:r>
              <a:rPr lang="en-US" sz="2400" dirty="0" smtClean="0">
                <a:solidFill>
                  <a:schemeClr val="tx2"/>
                </a:solidFill>
              </a:rPr>
              <a:t> Decide to start when electricity price is lower -&gt; decrease OPEX</a:t>
            </a:r>
          </a:p>
          <a:p>
            <a:pPr marL="1377950" lvl="4">
              <a:buFont typeface="Arial" pitchFamily="34" charset="0"/>
              <a:buChar char="•"/>
            </a:pPr>
            <a:r>
              <a:rPr lang="en-US" sz="2400" dirty="0" smtClean="0">
                <a:solidFill>
                  <a:schemeClr val="tx2"/>
                </a:solidFill>
              </a:rPr>
              <a:t> Avoid very frequent start-up and shut downs operations</a:t>
            </a:r>
          </a:p>
          <a:p>
            <a:endParaRPr lang="es-ES" dirty="0"/>
          </a:p>
        </p:txBody>
      </p:sp>
      <p:sp>
        <p:nvSpPr>
          <p:cNvPr id="4" name="3 Marcador de número de diapositiva"/>
          <p:cNvSpPr>
            <a:spLocks noGrp="1"/>
          </p:cNvSpPr>
          <p:nvPr>
            <p:ph type="sldNum" sz="quarter" idx="10"/>
          </p:nvPr>
        </p:nvSpPr>
        <p:spPr/>
        <p:txBody>
          <a:bodyPr/>
          <a:lstStyle/>
          <a:p>
            <a:fld id="{060BC171-DC71-48BF-B0BF-4C5BBE9A1A97}" type="slidenum">
              <a:rPr lang="es-ES" smtClean="0">
                <a:solidFill>
                  <a:prstClr val="black"/>
                </a:solidFill>
              </a:rPr>
              <a:pPr/>
              <a:t>21</a:t>
            </a:fld>
            <a:endParaRPr lang="es-E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463550" lvl="2">
              <a:buFont typeface="Arial" pitchFamily="34" charset="0"/>
              <a:buChar char="•"/>
            </a:pPr>
            <a:r>
              <a:rPr lang="en-US" sz="2400" b="1" dirty="0" smtClean="0">
                <a:solidFill>
                  <a:schemeClr val="tx2"/>
                </a:solidFill>
              </a:rPr>
              <a:t> </a:t>
            </a:r>
            <a:r>
              <a:rPr lang="en-US" sz="2400" dirty="0" smtClean="0">
                <a:solidFill>
                  <a:schemeClr val="tx2"/>
                </a:solidFill>
              </a:rPr>
              <a:t>Advantages of this integration</a:t>
            </a:r>
          </a:p>
          <a:p>
            <a:pPr marL="920750" lvl="3">
              <a:buFont typeface="Arial" pitchFamily="34" charset="0"/>
              <a:buChar char="•"/>
            </a:pPr>
            <a:r>
              <a:rPr lang="en-US" sz="2400" dirty="0" smtClean="0">
                <a:solidFill>
                  <a:schemeClr val="tx2"/>
                </a:solidFill>
              </a:rPr>
              <a:t> To know in advance the energy demand and price forecast</a:t>
            </a:r>
          </a:p>
          <a:p>
            <a:pPr marL="920750" lvl="3">
              <a:buFont typeface="Arial" pitchFamily="34" charset="0"/>
              <a:buChar char="•"/>
            </a:pPr>
            <a:r>
              <a:rPr lang="en-US" sz="2400" dirty="0" smtClean="0">
                <a:solidFill>
                  <a:schemeClr val="tx2"/>
                </a:solidFill>
              </a:rPr>
              <a:t> Include this information in the way of electrolyser operation</a:t>
            </a:r>
          </a:p>
          <a:p>
            <a:pPr marL="1377950" lvl="4">
              <a:buFont typeface="Arial" pitchFamily="34" charset="0"/>
              <a:buChar char="•"/>
            </a:pPr>
            <a:r>
              <a:rPr lang="en-US" sz="2400" dirty="0" smtClean="0">
                <a:solidFill>
                  <a:schemeClr val="tx2"/>
                </a:solidFill>
              </a:rPr>
              <a:t> Decide to start when electricity price is lower -&gt; decrease OPEX</a:t>
            </a:r>
          </a:p>
          <a:p>
            <a:pPr marL="1377950" lvl="4">
              <a:buFont typeface="Arial" pitchFamily="34" charset="0"/>
              <a:buChar char="•"/>
            </a:pPr>
            <a:r>
              <a:rPr lang="en-US" sz="2400" dirty="0" smtClean="0">
                <a:solidFill>
                  <a:schemeClr val="tx2"/>
                </a:solidFill>
              </a:rPr>
              <a:t> Avoid very frequent start-up and shut downs operations</a:t>
            </a:r>
          </a:p>
          <a:p>
            <a:endParaRPr lang="es-ES" dirty="0"/>
          </a:p>
        </p:txBody>
      </p:sp>
      <p:sp>
        <p:nvSpPr>
          <p:cNvPr id="4" name="3 Marcador de número de diapositiva"/>
          <p:cNvSpPr>
            <a:spLocks noGrp="1"/>
          </p:cNvSpPr>
          <p:nvPr>
            <p:ph type="sldNum" sz="quarter" idx="10"/>
          </p:nvPr>
        </p:nvSpPr>
        <p:spPr/>
        <p:txBody>
          <a:bodyPr/>
          <a:lstStyle/>
          <a:p>
            <a:fld id="{060BC171-DC71-48BF-B0BF-4C5BBE9A1A97}" type="slidenum">
              <a:rPr lang="es-ES" smtClean="0"/>
              <a:pPr/>
              <a:t>22</a:t>
            </a:fld>
            <a:endParaRPr lang="es-E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060BC171-DC71-48BF-B0BF-4C5BBE9A1A97}" type="slidenum">
              <a:rPr lang="es-ES" smtClean="0"/>
              <a:pPr/>
              <a:t>23</a:t>
            </a:fld>
            <a:endParaRPr lang="es-E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060BC171-DC71-48BF-B0BF-4C5BBE9A1A97}" type="slidenum">
              <a:rPr lang="es-ES" smtClean="0"/>
              <a:pPr/>
              <a:t>24</a:t>
            </a:fld>
            <a:endParaRPr lang="es-E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n-US" sz="1200" dirty="0" smtClean="0">
                <a:latin typeface="Arial" pitchFamily="34" charset="0"/>
                <a:cs typeface="Arial" pitchFamily="34" charset="0"/>
              </a:rPr>
              <a:t>Innovation if &gt;2MW asbestos free plug and play container. </a:t>
            </a:r>
            <a:endParaRPr lang="es-ES" dirty="0"/>
          </a:p>
        </p:txBody>
      </p:sp>
      <p:sp>
        <p:nvSpPr>
          <p:cNvPr id="4" name="3 Marcador de número de diapositiva"/>
          <p:cNvSpPr>
            <a:spLocks noGrp="1"/>
          </p:cNvSpPr>
          <p:nvPr>
            <p:ph type="sldNum" sz="quarter" idx="10"/>
          </p:nvPr>
        </p:nvSpPr>
        <p:spPr/>
        <p:txBody>
          <a:bodyPr/>
          <a:lstStyle/>
          <a:p>
            <a:fld id="{060BC171-DC71-48BF-B0BF-4C5BBE9A1A97}" type="slidenum">
              <a:rPr lang="es-ES" smtClean="0"/>
              <a:pPr/>
              <a:t>26</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P2G applications will demand high unit capacities.</a:t>
            </a:r>
          </a:p>
          <a:p>
            <a:r>
              <a:rPr lang="en-US" sz="1200" dirty="0" smtClean="0"/>
              <a:t>Unit capacities: 500 kW – 1 MW (usually stacks in parallel)</a:t>
            </a:r>
          </a:p>
          <a:p>
            <a:r>
              <a:rPr lang="en-US" sz="1200" dirty="0" smtClean="0"/>
              <a:t>Output pressures: 15 – 30 bar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endParaRPr lang="es-ES" dirty="0"/>
          </a:p>
        </p:txBody>
      </p:sp>
      <p:sp>
        <p:nvSpPr>
          <p:cNvPr id="4" name="3 Marcador de número de diapositiva"/>
          <p:cNvSpPr>
            <a:spLocks noGrp="1"/>
          </p:cNvSpPr>
          <p:nvPr>
            <p:ph type="sldNum" sz="quarter" idx="10"/>
          </p:nvPr>
        </p:nvSpPr>
        <p:spPr/>
        <p:txBody>
          <a:bodyPr/>
          <a:lstStyle/>
          <a:p>
            <a:fld id="{060BC171-DC71-48BF-B0BF-4C5BBE9A1A97}" type="slidenum">
              <a:rPr lang="es-ES" smtClean="0"/>
              <a:pPr/>
              <a:t>5</a:t>
            </a:fld>
            <a:endParaRPr lang="es-E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algn="just">
              <a:spcAft>
                <a:spcPts val="1200"/>
              </a:spcAft>
              <a:defRPr/>
            </a:pPr>
            <a:r>
              <a:rPr lang="en-US" sz="1200" dirty="0" err="1" smtClean="0">
                <a:latin typeface="Arial" pitchFamily="34" charset="0"/>
                <a:cs typeface="Arial" pitchFamily="34" charset="0"/>
              </a:rPr>
              <a:t>Orientación</a:t>
            </a:r>
            <a:r>
              <a:rPr lang="en-US" sz="1200" dirty="0" smtClean="0">
                <a:latin typeface="Arial" pitchFamily="34" charset="0"/>
                <a:cs typeface="Arial" pitchFamily="34" charset="0"/>
              </a:rPr>
              <a:t> a </a:t>
            </a:r>
            <a:r>
              <a:rPr lang="en-US" sz="1200" dirty="0" err="1" smtClean="0">
                <a:latin typeface="Arial" pitchFamily="34" charset="0"/>
                <a:cs typeface="Arial" pitchFamily="34" charset="0"/>
              </a:rPr>
              <a:t>mercado</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pirámide</a:t>
            </a:r>
            <a:r>
              <a:rPr lang="en-US" sz="1200" dirty="0" smtClean="0">
                <a:latin typeface="Arial" pitchFamily="34" charset="0"/>
                <a:cs typeface="Arial" pitchFamily="34" charset="0"/>
              </a:rPr>
              <a:t> tiers, assembler?, customer?) (1 </a:t>
            </a:r>
            <a:r>
              <a:rPr lang="en-US" sz="1200" dirty="0" err="1" smtClean="0">
                <a:latin typeface="Arial" pitchFamily="34" charset="0"/>
                <a:cs typeface="Arial" pitchFamily="34" charset="0"/>
              </a:rPr>
              <a:t>transparencia</a:t>
            </a:r>
            <a:r>
              <a:rPr lang="en-US" sz="1200" dirty="0" smtClean="0">
                <a:latin typeface="Arial" pitchFamily="34" charset="0"/>
                <a:cs typeface="Arial" pitchFamily="34" charset="0"/>
              </a:rPr>
              <a:t>)</a:t>
            </a:r>
          </a:p>
          <a:p>
            <a:r>
              <a:rPr lang="en-US" sz="1200" dirty="0" smtClean="0">
                <a:latin typeface="Arial" pitchFamily="34" charset="0"/>
                <a:cs typeface="Arial" pitchFamily="34" charset="0"/>
              </a:rPr>
              <a:t>idea of separate results for each partner. Expected results by partner </a:t>
            </a:r>
            <a:endParaRPr lang="es-ES" dirty="0"/>
          </a:p>
        </p:txBody>
      </p:sp>
      <p:sp>
        <p:nvSpPr>
          <p:cNvPr id="4" name="3 Marcador de número de diapositiva"/>
          <p:cNvSpPr>
            <a:spLocks noGrp="1"/>
          </p:cNvSpPr>
          <p:nvPr>
            <p:ph type="sldNum" sz="quarter" idx="10"/>
          </p:nvPr>
        </p:nvSpPr>
        <p:spPr/>
        <p:txBody>
          <a:bodyPr/>
          <a:lstStyle/>
          <a:p>
            <a:fld id="{060BC171-DC71-48BF-B0BF-4C5BBE9A1A97}" type="slidenum">
              <a:rPr lang="es-ES" smtClean="0"/>
              <a:pPr/>
              <a:t>27</a:t>
            </a:fld>
            <a:endParaRPr lang="es-E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algn="just">
              <a:lnSpc>
                <a:spcPct val="150000"/>
              </a:lnSpc>
            </a:pPr>
            <a:endParaRPr lang="en-US" sz="1200" dirty="0" smtClean="0">
              <a:latin typeface="Arial" pitchFamily="34" charset="0"/>
              <a:cs typeface="Arial" pitchFamily="34" charset="0"/>
            </a:endParaRPr>
          </a:p>
          <a:p>
            <a:endParaRPr lang="es-ES" dirty="0"/>
          </a:p>
        </p:txBody>
      </p:sp>
      <p:sp>
        <p:nvSpPr>
          <p:cNvPr id="4" name="3 Marcador de número de diapositiva"/>
          <p:cNvSpPr>
            <a:spLocks noGrp="1"/>
          </p:cNvSpPr>
          <p:nvPr>
            <p:ph type="sldNum" sz="quarter" idx="10"/>
          </p:nvPr>
        </p:nvSpPr>
        <p:spPr/>
        <p:txBody>
          <a:bodyPr/>
          <a:lstStyle/>
          <a:p>
            <a:fld id="{060BC171-DC71-48BF-B0BF-4C5BBE9A1A97}" type="slidenum">
              <a:rPr lang="es-ES" smtClean="0"/>
              <a:pPr/>
              <a:t>29</a:t>
            </a:fld>
            <a:endParaRPr lang="es-E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060BC171-DC71-48BF-B0BF-4C5BBE9A1A97}" type="slidenum">
              <a:rPr lang="es-ES" smtClean="0"/>
              <a:pPr/>
              <a:t>30</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algn="just">
              <a:spcAft>
                <a:spcPts val="1200"/>
              </a:spcAft>
              <a:defRPr/>
            </a:pPr>
            <a:r>
              <a:rPr lang="en-US" sz="1200" dirty="0" smtClean="0">
                <a:latin typeface="Arial" pitchFamily="34" charset="0"/>
                <a:cs typeface="Arial" pitchFamily="34" charset="0"/>
              </a:rPr>
              <a:t>- Need new clean energy technologies</a:t>
            </a:r>
          </a:p>
          <a:p>
            <a:pPr algn="just">
              <a:spcAft>
                <a:spcPts val="1200"/>
              </a:spcAft>
              <a:defRPr/>
            </a:pPr>
            <a:r>
              <a:rPr lang="en-US" sz="1200" dirty="0" smtClean="0">
                <a:latin typeface="Arial" pitchFamily="34" charset="0"/>
                <a:cs typeface="Arial" pitchFamily="34" charset="0"/>
              </a:rPr>
              <a:t>-Interest in hydrogen production by means of renewable energy sources</a:t>
            </a:r>
          </a:p>
          <a:p>
            <a:pPr algn="just">
              <a:spcAft>
                <a:spcPts val="1200"/>
              </a:spcAft>
              <a:buFontTx/>
              <a:buChar char="-"/>
              <a:defRPr/>
            </a:pPr>
            <a:r>
              <a:rPr lang="en-US" sz="1200" dirty="0" smtClean="0">
                <a:latin typeface="Arial" pitchFamily="34" charset="0"/>
                <a:cs typeface="Arial" pitchFamily="34" charset="0"/>
              </a:rPr>
              <a:t>New developments are necessary to match renewable electricity production with its intermittent nature</a:t>
            </a:r>
          </a:p>
          <a:p>
            <a:pPr algn="just">
              <a:spcAft>
                <a:spcPts val="1200"/>
              </a:spcAft>
              <a:buFontTx/>
              <a:buChar char="-"/>
              <a:defRPr/>
            </a:pPr>
            <a:r>
              <a:rPr lang="en-US" sz="1200" dirty="0" smtClean="0">
                <a:latin typeface="Arial" pitchFamily="34" charset="0"/>
                <a:cs typeface="Arial" pitchFamily="34" charset="0"/>
              </a:rPr>
              <a:t>No available technology developed for partial load or intermittent operations within that range of electrolysis power (3-4 MW)</a:t>
            </a:r>
          </a:p>
          <a:p>
            <a:pPr algn="just">
              <a:spcAft>
                <a:spcPts val="1200"/>
              </a:spcAft>
              <a:buFontTx/>
              <a:buChar char="-"/>
              <a:defRPr/>
            </a:pPr>
            <a:r>
              <a:rPr lang="en-US" sz="1200" dirty="0" smtClean="0">
                <a:latin typeface="Arial" pitchFamily="34" charset="0"/>
                <a:cs typeface="Arial" pitchFamily="34" charset="0"/>
              </a:rPr>
              <a:t> Current technologies must be redesigned to achieve higher efficiencies and to be reliable, robust and competitive with capacity factors lower than 25%.</a:t>
            </a:r>
          </a:p>
          <a:p>
            <a:endParaRPr lang="es-ES" dirty="0"/>
          </a:p>
        </p:txBody>
      </p:sp>
      <p:sp>
        <p:nvSpPr>
          <p:cNvPr id="4" name="3 Marcador de número de diapositiva"/>
          <p:cNvSpPr>
            <a:spLocks noGrp="1"/>
          </p:cNvSpPr>
          <p:nvPr>
            <p:ph type="sldNum" sz="quarter" idx="10"/>
          </p:nvPr>
        </p:nvSpPr>
        <p:spPr/>
        <p:txBody>
          <a:bodyPr/>
          <a:lstStyle/>
          <a:p>
            <a:fld id="{060BC171-DC71-48BF-B0BF-4C5BBE9A1A97}" type="slidenum">
              <a:rPr lang="es-ES" smtClean="0"/>
              <a:pPr/>
              <a:t>8</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000" b="1" i="1" kern="0" dirty="0" smtClean="0">
                <a:latin typeface="Calibri" pitchFamily="34" charset="0"/>
                <a:ea typeface="+mn-ea"/>
              </a:rPr>
              <a:t>One of the priority  topics for the FCH JU: </a:t>
            </a:r>
            <a:r>
              <a:rPr lang="en-US" sz="2000" i="1" kern="0" dirty="0" smtClean="0">
                <a:latin typeface="Calibri" pitchFamily="34" charset="0"/>
                <a:ea typeface="+mn-ea"/>
              </a:rPr>
              <a:t>namely H01</a:t>
            </a:r>
          </a:p>
          <a:p>
            <a:endParaRPr lang="es-ES" dirty="0"/>
          </a:p>
        </p:txBody>
      </p:sp>
      <p:sp>
        <p:nvSpPr>
          <p:cNvPr id="4" name="3 Marcador de número de diapositiva"/>
          <p:cNvSpPr>
            <a:spLocks noGrp="1"/>
          </p:cNvSpPr>
          <p:nvPr>
            <p:ph type="sldNum" sz="quarter" idx="10"/>
          </p:nvPr>
        </p:nvSpPr>
        <p:spPr/>
        <p:txBody>
          <a:bodyPr/>
          <a:lstStyle/>
          <a:p>
            <a:fld id="{060BC171-DC71-48BF-B0BF-4C5BBE9A1A97}" type="slidenum">
              <a:rPr lang="es-ES" smtClean="0"/>
              <a:pPr/>
              <a:t>9</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Do </a:t>
            </a:r>
            <a:r>
              <a:rPr lang="es-ES" dirty="0" err="1" smtClean="0"/>
              <a:t>not</a:t>
            </a:r>
            <a:r>
              <a:rPr lang="es-ES" dirty="0" smtClean="0"/>
              <a:t> </a:t>
            </a:r>
            <a:r>
              <a:rPr lang="es-ES" dirty="0" err="1" smtClean="0"/>
              <a:t>expect</a:t>
            </a:r>
            <a:r>
              <a:rPr lang="es-ES" dirty="0" smtClean="0"/>
              <a:t> a</a:t>
            </a:r>
            <a:r>
              <a:rPr lang="es-ES" baseline="0" dirty="0" smtClean="0"/>
              <a:t> </a:t>
            </a:r>
            <a:r>
              <a:rPr lang="es-ES" baseline="0" dirty="0" err="1" smtClean="0"/>
              <a:t>lot</a:t>
            </a:r>
            <a:r>
              <a:rPr lang="es-ES" baseline="0" dirty="0" smtClean="0"/>
              <a:t> of </a:t>
            </a:r>
            <a:r>
              <a:rPr lang="es-ES" baseline="0" dirty="0" err="1" smtClean="0"/>
              <a:t>breakthroughs</a:t>
            </a:r>
            <a:r>
              <a:rPr lang="es-ES" baseline="0" dirty="0" smtClean="0"/>
              <a:t>, </a:t>
            </a:r>
            <a:r>
              <a:rPr lang="es-ES" baseline="0" dirty="0" err="1" smtClean="0"/>
              <a:t>scientific</a:t>
            </a:r>
            <a:r>
              <a:rPr lang="es-ES" baseline="0" dirty="0" smtClean="0"/>
              <a:t> </a:t>
            </a:r>
            <a:r>
              <a:rPr lang="es-ES" baseline="0" dirty="0" err="1" smtClean="0"/>
              <a:t>papers</a:t>
            </a:r>
            <a:endParaRPr lang="es-E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pitchFamily="34" charset="0"/>
                <a:cs typeface="Arial" pitchFamily="34" charset="0"/>
              </a:rPr>
              <a:t>Scientific approach: Vision and objectives (industrial focus, customer-manufacturer-tiers). </a:t>
            </a:r>
          </a:p>
          <a:p>
            <a:pPr marL="0" marR="0" indent="0" algn="l" defTabSz="914400" rtl="0" eaLnBrk="1" fontAlgn="auto" latinLnBrk="0" hangingPunct="1">
              <a:lnSpc>
                <a:spcPct val="100000"/>
              </a:lnSpc>
              <a:spcBef>
                <a:spcPts val="0"/>
              </a:spcBef>
              <a:spcAft>
                <a:spcPts val="0"/>
              </a:spcAft>
              <a:buClrTx/>
              <a:buSzTx/>
              <a:buFontTx/>
              <a:buNone/>
              <a:tabLst/>
              <a:defRPr/>
            </a:pPr>
            <a:endParaRPr lang="es-ES" baseline="0" dirty="0" smtClean="0"/>
          </a:p>
          <a:p>
            <a:endParaRPr lang="es-ES" dirty="0"/>
          </a:p>
        </p:txBody>
      </p:sp>
      <p:sp>
        <p:nvSpPr>
          <p:cNvPr id="4" name="3 Marcador de número de diapositiva"/>
          <p:cNvSpPr>
            <a:spLocks noGrp="1"/>
          </p:cNvSpPr>
          <p:nvPr>
            <p:ph type="sldNum" sz="quarter" idx="10"/>
          </p:nvPr>
        </p:nvSpPr>
        <p:spPr/>
        <p:txBody>
          <a:bodyPr/>
          <a:lstStyle/>
          <a:p>
            <a:fld id="{060BC171-DC71-48BF-B0BF-4C5BBE9A1A97}" type="slidenum">
              <a:rPr lang="es-ES" smtClean="0"/>
              <a:pPr/>
              <a:t>10</a:t>
            </a:fld>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algn="just">
              <a:spcAft>
                <a:spcPts val="1200"/>
              </a:spcAft>
              <a:defRPr/>
            </a:pPr>
            <a:r>
              <a:rPr lang="en-US" sz="1200" dirty="0" err="1" smtClean="0">
                <a:latin typeface="Arial" pitchFamily="34" charset="0"/>
                <a:cs typeface="Arial" pitchFamily="34" charset="0"/>
              </a:rPr>
              <a:t>Escala</a:t>
            </a:r>
            <a:r>
              <a:rPr lang="en-US" sz="1200" dirty="0" smtClean="0">
                <a:latin typeface="Arial" pitchFamily="34" charset="0"/>
                <a:cs typeface="Arial" pitchFamily="34" charset="0"/>
              </a:rPr>
              <a:t> 1600 y </a:t>
            </a:r>
            <a:r>
              <a:rPr lang="en-US" sz="1200" dirty="0" err="1" smtClean="0">
                <a:latin typeface="Arial" pitchFamily="34" charset="0"/>
                <a:cs typeface="Arial" pitchFamily="34" charset="0"/>
              </a:rPr>
              <a:t>testeo</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electrólisis</a:t>
            </a:r>
            <a:r>
              <a:rPr lang="en-US" sz="1200" dirty="0" smtClean="0">
                <a:latin typeface="Arial" pitchFamily="34" charset="0"/>
                <a:cs typeface="Arial" pitchFamily="34" charset="0"/>
              </a:rPr>
              <a:t> y </a:t>
            </a:r>
            <a:r>
              <a:rPr lang="en-US" sz="1200" dirty="0" err="1" smtClean="0">
                <a:latin typeface="Arial" pitchFamily="34" charset="0"/>
                <a:cs typeface="Arial" pitchFamily="34" charset="0"/>
              </a:rPr>
              <a:t>resto</a:t>
            </a:r>
            <a:r>
              <a:rPr lang="en-US" sz="1200" dirty="0" smtClean="0">
                <a:latin typeface="Arial" pitchFamily="34" charset="0"/>
                <a:cs typeface="Arial" pitchFamily="34" charset="0"/>
              </a:rPr>
              <a:t>. Pros y cons de 1600-8 </a:t>
            </a:r>
            <a:r>
              <a:rPr lang="en-US" sz="1200" dirty="0" err="1" smtClean="0">
                <a:latin typeface="Arial" pitchFamily="34" charset="0"/>
                <a:cs typeface="Arial" pitchFamily="34" charset="0"/>
              </a:rPr>
              <a:t>celdas</a:t>
            </a:r>
            <a:r>
              <a:rPr lang="en-US" sz="1200" dirty="0" smtClean="0">
                <a:latin typeface="Arial" pitchFamily="34" charset="0"/>
                <a:cs typeface="Arial" pitchFamily="34" charset="0"/>
              </a:rPr>
              <a:t>. Demo posterior (1).</a:t>
            </a:r>
          </a:p>
          <a:p>
            <a:pPr algn="just">
              <a:lnSpc>
                <a:spcPct val="150000"/>
              </a:lnSpc>
            </a:pPr>
            <a:endParaRPr lang="en-US" sz="1200" dirty="0" smtClean="0">
              <a:latin typeface="Arial" pitchFamily="34" charset="0"/>
              <a:cs typeface="Arial" pitchFamily="34" charset="0"/>
            </a:endParaRPr>
          </a:p>
          <a:p>
            <a:endParaRPr lang="es-ES" dirty="0"/>
          </a:p>
        </p:txBody>
      </p:sp>
      <p:sp>
        <p:nvSpPr>
          <p:cNvPr id="4" name="3 Marcador de número de diapositiva"/>
          <p:cNvSpPr>
            <a:spLocks noGrp="1"/>
          </p:cNvSpPr>
          <p:nvPr>
            <p:ph type="sldNum" sz="quarter" idx="10"/>
          </p:nvPr>
        </p:nvSpPr>
        <p:spPr/>
        <p:txBody>
          <a:bodyPr/>
          <a:lstStyle/>
          <a:p>
            <a:fld id="{060BC171-DC71-48BF-B0BF-4C5BBE9A1A97}" type="slidenum">
              <a:rPr lang="es-ES" smtClean="0"/>
              <a:pPr/>
              <a:t>11</a:t>
            </a:fld>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pitchFamily="34" charset="0"/>
                <a:cs typeface="Arial" pitchFamily="34" charset="0"/>
              </a:rPr>
              <a:t>Relation between WPs: Partners (strengths) and WPs (focus) and interaction (expected </a:t>
            </a:r>
            <a:r>
              <a:rPr lang="en-US" sz="1200" dirty="0" err="1" smtClean="0">
                <a:latin typeface="Arial" pitchFamily="34" charset="0"/>
                <a:cs typeface="Arial" pitchFamily="34" charset="0"/>
              </a:rPr>
              <a:t>vs</a:t>
            </a:r>
            <a:r>
              <a:rPr lang="en-US" sz="1200" dirty="0" smtClean="0">
                <a:latin typeface="Arial" pitchFamily="34" charset="0"/>
                <a:cs typeface="Arial" pitchFamily="34" charset="0"/>
              </a:rPr>
              <a:t> real).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pitchFamily="34" charset="0"/>
                <a:cs typeface="Arial" pitchFamily="34" charset="0"/>
              </a:rPr>
              <a:t>Criticalities and decision-making processes.</a:t>
            </a:r>
          </a:p>
          <a:p>
            <a:pPr algn="just">
              <a:lnSpc>
                <a:spcPct val="150000"/>
              </a:lnSpc>
            </a:pPr>
            <a:r>
              <a:rPr lang="en-US" sz="1200" dirty="0" smtClean="0">
                <a:latin typeface="Arial" pitchFamily="34" charset="0"/>
                <a:cs typeface="Arial" pitchFamily="34" charset="0"/>
              </a:rPr>
              <a:t>The main challenges and expected results:. Expected results by WP. Difficulties, uncertainties.</a:t>
            </a:r>
          </a:p>
          <a:p>
            <a:pPr algn="just">
              <a:lnSpc>
                <a:spcPct val="150000"/>
              </a:lnSpc>
            </a:pPr>
            <a:r>
              <a:rPr lang="en-US" sz="1200" dirty="0" smtClean="0">
                <a:latin typeface="Arial" pitchFamily="34" charset="0"/>
                <a:cs typeface="Arial" pitchFamily="34" charset="0"/>
              </a:rPr>
              <a:t>Small check on each WP (delay, risks)</a:t>
            </a:r>
          </a:p>
          <a:p>
            <a:endParaRPr lang="es-ES" dirty="0"/>
          </a:p>
        </p:txBody>
      </p:sp>
      <p:sp>
        <p:nvSpPr>
          <p:cNvPr id="4" name="3 Marcador de número de diapositiva"/>
          <p:cNvSpPr>
            <a:spLocks noGrp="1"/>
          </p:cNvSpPr>
          <p:nvPr>
            <p:ph type="sldNum" sz="quarter" idx="10"/>
          </p:nvPr>
        </p:nvSpPr>
        <p:spPr/>
        <p:txBody>
          <a:bodyPr/>
          <a:lstStyle/>
          <a:p>
            <a:fld id="{060BC171-DC71-48BF-B0BF-4C5BBE9A1A97}" type="slidenum">
              <a:rPr lang="es-ES" smtClean="0"/>
              <a:pPr/>
              <a:t>13</a:t>
            </a:fld>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From the perspective of physicochemical properties of the separator (ionic resistance, pore size and bubble point), the separators show quite promising behavior since they combine low ionic resistance with convenient permeability and bubble point. </a:t>
            </a:r>
            <a:endParaRPr lang="es-ES" sz="1200" kern="1200" dirty="0" smtClean="0">
              <a:solidFill>
                <a:schemeClr val="tx1"/>
              </a:solidFill>
              <a:latin typeface="+mn-lt"/>
              <a:ea typeface="+mn-ea"/>
              <a:cs typeface="+mn-cs"/>
            </a:endParaRPr>
          </a:p>
          <a:p>
            <a:endParaRPr lang="es-ES" dirty="0"/>
          </a:p>
        </p:txBody>
      </p:sp>
      <p:sp>
        <p:nvSpPr>
          <p:cNvPr id="4" name="3 Marcador de número de diapositiva"/>
          <p:cNvSpPr>
            <a:spLocks noGrp="1"/>
          </p:cNvSpPr>
          <p:nvPr>
            <p:ph type="sldNum" sz="quarter" idx="10"/>
          </p:nvPr>
        </p:nvSpPr>
        <p:spPr/>
        <p:txBody>
          <a:bodyPr/>
          <a:lstStyle/>
          <a:p>
            <a:fld id="{060BC171-DC71-48BF-B0BF-4C5BBE9A1A97}" type="slidenum">
              <a:rPr lang="es-ES" smtClean="0"/>
              <a:pPr/>
              <a:t>14</a:t>
            </a:fld>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de-DE" sz="1200" b="1" kern="1200" dirty="0" smtClean="0">
                <a:solidFill>
                  <a:schemeClr val="tx1"/>
                </a:solidFill>
                <a:latin typeface="+mn-lt"/>
                <a:ea typeface="+mn-ea"/>
                <a:cs typeface="+mn-cs"/>
              </a:rPr>
              <a:t>Lab installation for vertical casting at VITO</a:t>
            </a:r>
            <a:endParaRPr lang="es-ES" sz="1200" kern="1200" dirty="0" smtClean="0">
              <a:solidFill>
                <a:schemeClr val="tx1"/>
              </a:solidFill>
              <a:latin typeface="+mn-lt"/>
              <a:ea typeface="+mn-ea"/>
              <a:cs typeface="+mn-cs"/>
            </a:endParaRPr>
          </a:p>
          <a:p>
            <a:r>
              <a:rPr lang="de-DE" sz="1200" b="1" kern="1200" dirty="0" smtClean="0">
                <a:solidFill>
                  <a:schemeClr val="tx1"/>
                </a:solidFill>
                <a:latin typeface="+mn-lt"/>
                <a:ea typeface="+mn-ea"/>
                <a:cs typeface="+mn-cs"/>
              </a:rPr>
              <a:t>Illustration of the slurry production process for the tape-casting on the PPS felts</a:t>
            </a:r>
            <a:endParaRPr lang="es-ES" sz="1200" kern="1200" dirty="0" smtClean="0">
              <a:solidFill>
                <a:schemeClr val="tx1"/>
              </a:solidFill>
              <a:latin typeface="+mn-lt"/>
              <a:ea typeface="+mn-ea"/>
              <a:cs typeface="+mn-cs"/>
            </a:endParaRPr>
          </a:p>
          <a:p>
            <a:endParaRPr lang="es-ES" dirty="0"/>
          </a:p>
        </p:txBody>
      </p:sp>
      <p:sp>
        <p:nvSpPr>
          <p:cNvPr id="4" name="3 Marcador de número de diapositiva"/>
          <p:cNvSpPr>
            <a:spLocks noGrp="1"/>
          </p:cNvSpPr>
          <p:nvPr>
            <p:ph type="sldNum" sz="quarter" idx="10"/>
          </p:nvPr>
        </p:nvSpPr>
        <p:spPr/>
        <p:txBody>
          <a:bodyPr/>
          <a:lstStyle/>
          <a:p>
            <a:fld id="{060BC171-DC71-48BF-B0BF-4C5BBE9A1A97}" type="slidenum">
              <a:rPr lang="es-ES" smtClean="0"/>
              <a:pPr/>
              <a:t>15</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defRPr/>
            </a:pPr>
            <a:fld id="{822A6051-9137-4805-8DE5-E9194E0B711A}" type="datetimeFigureOut">
              <a:rPr lang="es-ES"/>
              <a:pPr>
                <a:defRPr/>
              </a:pPr>
              <a:t>30/09/2014</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FD12FE5C-DB3F-4E81-A9D8-3D1AA8788F94}" type="slidenum">
              <a:rPr lang="es-ES"/>
              <a:pPr>
                <a:defRPr/>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1E19330C-8ED7-4A37-A752-B73C5D96ACEA}" type="datetimeFigureOut">
              <a:rPr lang="es-ES"/>
              <a:pPr>
                <a:defRPr/>
              </a:pPr>
              <a:t>30/09/2014</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1965CF70-5435-4938-9927-973BFAC4FCA1}" type="slidenum">
              <a:rPr lang="es-ES"/>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BE0C8C97-4F14-4217-A6B7-D3D3CAF1AD6E}" type="datetimeFigureOut">
              <a:rPr lang="es-ES"/>
              <a:pPr>
                <a:defRPr/>
              </a:pPr>
              <a:t>30/09/2014</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33F9FF87-3B61-4C8F-B690-16C484158C92}"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AEFDAC43-1D9F-4EDF-BB33-542AD40CF5D9}" type="datetimeFigureOut">
              <a:rPr lang="es-ES"/>
              <a:pPr>
                <a:defRPr/>
              </a:pPr>
              <a:t>30/09/2014</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C9D76661-979B-4B22-8BCD-D3EFE1859F5C}" type="slidenum">
              <a:rPr lang="es-ES"/>
              <a:pPr>
                <a:defRPr/>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B7AE72CA-F3AE-43C8-BA36-9C8072E194DB}" type="datetimeFigureOut">
              <a:rPr lang="es-ES"/>
              <a:pPr>
                <a:defRPr/>
              </a:pPr>
              <a:t>30/09/2014</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66714479-F6D0-46CE-92D1-8546A65AD0D2}" type="slidenum">
              <a:rPr lang="es-ES"/>
              <a:pPr>
                <a:defRPr/>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8DB4C02F-8E3F-46EC-8ACB-FCD66E7F1BC3}" type="datetimeFigureOut">
              <a:rPr lang="es-ES"/>
              <a:pPr>
                <a:defRPr/>
              </a:pPr>
              <a:t>30/09/2014</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76055755-9CE6-4DB3-8CEC-D76DA0299F99}" type="slidenum">
              <a:rPr lang="es-ES"/>
              <a:pPr>
                <a:defRPr/>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defRPr/>
            </a:pPr>
            <a:fld id="{59CC29C4-473A-4EB9-AC87-53D01243F2A2}" type="datetimeFigureOut">
              <a:rPr lang="es-ES"/>
              <a:pPr>
                <a:defRPr/>
              </a:pPr>
              <a:t>30/09/2014</a:t>
            </a:fld>
            <a:endParaRPr lang="es-ES"/>
          </a:p>
        </p:txBody>
      </p:sp>
      <p:sp>
        <p:nvSpPr>
          <p:cNvPr id="8" name="4 Marcador de pie de página"/>
          <p:cNvSpPr>
            <a:spLocks noGrp="1"/>
          </p:cNvSpPr>
          <p:nvPr>
            <p:ph type="ftr" sz="quarter" idx="11"/>
          </p:nvPr>
        </p:nvSpPr>
        <p:spPr/>
        <p:txBody>
          <a:bodyPr/>
          <a:lstStyle>
            <a:lvl1pPr>
              <a:defRPr/>
            </a:lvl1pPr>
          </a:lstStyle>
          <a:p>
            <a:pPr>
              <a:defRPr/>
            </a:pPr>
            <a:endParaRPr lang="es-ES"/>
          </a:p>
        </p:txBody>
      </p:sp>
      <p:sp>
        <p:nvSpPr>
          <p:cNvPr id="9" name="5 Marcador de número de diapositiva"/>
          <p:cNvSpPr>
            <a:spLocks noGrp="1"/>
          </p:cNvSpPr>
          <p:nvPr>
            <p:ph type="sldNum" sz="quarter" idx="12"/>
          </p:nvPr>
        </p:nvSpPr>
        <p:spPr/>
        <p:txBody>
          <a:bodyPr/>
          <a:lstStyle>
            <a:lvl1pPr>
              <a:defRPr/>
            </a:lvl1pPr>
          </a:lstStyle>
          <a:p>
            <a:pPr>
              <a:defRPr/>
            </a:pPr>
            <a:fld id="{D27F57D0-C049-430A-ACEE-3B1A4E090051}" type="slidenum">
              <a:rPr lang="es-ES"/>
              <a:pPr>
                <a:defRPr/>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fld id="{3E70FEB0-B759-4922-86FC-70A6626BE141}" type="datetimeFigureOut">
              <a:rPr lang="es-ES"/>
              <a:pPr>
                <a:defRPr/>
              </a:pPr>
              <a:t>30/09/2014</a:t>
            </a:fld>
            <a:endParaRPr lang="es-ES"/>
          </a:p>
        </p:txBody>
      </p:sp>
      <p:sp>
        <p:nvSpPr>
          <p:cNvPr id="4" name="4 Marcador de pie de página"/>
          <p:cNvSpPr>
            <a:spLocks noGrp="1"/>
          </p:cNvSpPr>
          <p:nvPr>
            <p:ph type="ftr" sz="quarter" idx="11"/>
          </p:nvPr>
        </p:nvSpPr>
        <p:spPr/>
        <p:txBody>
          <a:bodyPr/>
          <a:lstStyle>
            <a:lvl1pPr>
              <a:defRPr/>
            </a:lvl1pPr>
          </a:lstStyle>
          <a:p>
            <a:pPr>
              <a:defRPr/>
            </a:pPr>
            <a:endParaRPr lang="es-ES"/>
          </a:p>
        </p:txBody>
      </p:sp>
      <p:sp>
        <p:nvSpPr>
          <p:cNvPr id="5" name="5 Marcador de número de diapositiva"/>
          <p:cNvSpPr>
            <a:spLocks noGrp="1"/>
          </p:cNvSpPr>
          <p:nvPr>
            <p:ph type="sldNum" sz="quarter" idx="12"/>
          </p:nvPr>
        </p:nvSpPr>
        <p:spPr/>
        <p:txBody>
          <a:bodyPr/>
          <a:lstStyle>
            <a:lvl1pPr>
              <a:defRPr/>
            </a:lvl1pPr>
          </a:lstStyle>
          <a:p>
            <a:pPr>
              <a:defRPr/>
            </a:pPr>
            <a:fld id="{AE027B3C-7AF6-4AAE-B3E7-BEDC167F0E99}" type="slidenum">
              <a:rPr lang="es-ES"/>
              <a:pPr>
                <a:defRPr/>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08D10544-860D-4E67-A403-0B5D83ACFF11}" type="datetimeFigureOut">
              <a:rPr lang="es-ES"/>
              <a:pPr>
                <a:defRPr/>
              </a:pPr>
              <a:t>30/09/2014</a:t>
            </a:fld>
            <a:endParaRPr lang="es-ES"/>
          </a:p>
        </p:txBody>
      </p:sp>
      <p:sp>
        <p:nvSpPr>
          <p:cNvPr id="3" name="4 Marcador de pie de página"/>
          <p:cNvSpPr>
            <a:spLocks noGrp="1"/>
          </p:cNvSpPr>
          <p:nvPr>
            <p:ph type="ftr" sz="quarter" idx="11"/>
          </p:nvPr>
        </p:nvSpPr>
        <p:spPr/>
        <p:txBody>
          <a:bodyPr/>
          <a:lstStyle>
            <a:lvl1pPr>
              <a:defRPr/>
            </a:lvl1pPr>
          </a:lstStyle>
          <a:p>
            <a:pPr>
              <a:defRPr/>
            </a:pPr>
            <a:endParaRPr lang="es-ES"/>
          </a:p>
        </p:txBody>
      </p:sp>
      <p:sp>
        <p:nvSpPr>
          <p:cNvPr id="4" name="5 Marcador de número de diapositiva"/>
          <p:cNvSpPr>
            <a:spLocks noGrp="1"/>
          </p:cNvSpPr>
          <p:nvPr>
            <p:ph type="sldNum" sz="quarter" idx="12"/>
          </p:nvPr>
        </p:nvSpPr>
        <p:spPr/>
        <p:txBody>
          <a:bodyPr/>
          <a:lstStyle>
            <a:lvl1pPr>
              <a:defRPr/>
            </a:lvl1pPr>
          </a:lstStyle>
          <a:p>
            <a:pPr>
              <a:defRPr/>
            </a:pPr>
            <a:fld id="{C835A5D2-E43E-4DC9-B254-2ADEA462B54D}" type="slidenum">
              <a:rPr lang="es-ES"/>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8964EF40-6A49-48A7-9F39-56A2AC8D5F63}" type="datetimeFigureOut">
              <a:rPr lang="es-ES"/>
              <a:pPr>
                <a:defRPr/>
              </a:pPr>
              <a:t>30/09/2014</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CC9A4874-8E9F-4581-9E5A-A1DF79B921F4}" type="slidenum">
              <a:rPr lang="es-ES"/>
              <a:pPr>
                <a:defRPr/>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B07D91E9-07AB-4E1E-8B3B-E618B55F42E7}" type="datetimeFigureOut">
              <a:rPr lang="es-ES"/>
              <a:pPr>
                <a:defRPr/>
              </a:pPr>
              <a:t>30/09/2014</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F299F310-AE02-4CDB-8F54-416D73D34091}" type="slidenum">
              <a:rPr lang="es-ES"/>
              <a:pPr>
                <a:defRPr/>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15124EAA-8156-478D-9D40-E7925C3CD47F}" type="datetimeFigureOut">
              <a:rPr lang="es-ES"/>
              <a:pPr>
                <a:defRPr/>
              </a:pPr>
              <a:t>30/09/2014</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EE688091-249A-4C86-A147-EC177D8E2F3D}"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jpe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8.emf"/></Relationships>
</file>

<file path=ppt/slides/_rels/slide15.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2.jpeg"/><Relationship Id="rId7" Type="http://schemas.microsoft.com/office/2007/relationships/hdphoto" Target="../media/hdphoto1.wdp"/><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oleObject" Target="../embeddings/Hoja_de_c_lculo_de_Microsoft_Office_Excel_97-20031.xls"/><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wmf"/></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jpe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jpeg"/><Relationship Id="rId7"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png"/><Relationship Id="rId10" Type="http://schemas.openxmlformats.org/officeDocument/2006/relationships/image" Target="../media/image35.png"/><Relationship Id="rId4" Type="http://schemas.openxmlformats.org/officeDocument/2006/relationships/image" Target="../media/image12.png"/><Relationship Id="rId9" Type="http://schemas.openxmlformats.org/officeDocument/2006/relationships/image" Target="../media/image34.pn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www.elygrid.com/"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www.hidrogenoaragon.org/"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www.elygrid.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jpeg"/><Relationship Id="rId4" Type="http://schemas.openxmlformats.org/officeDocument/2006/relationships/hyperlink" Target="http://www.elygrid.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9aadf1e2-e1f2-4853-8e48-72359f0e9faa" descr="7DB70B62-B7C3-47EC-BFB0-93416AC11B08@home"/>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051" name="2 CuadroTexto"/>
          <p:cNvSpPr txBox="1">
            <a:spLocks noChangeArrowheads="1"/>
          </p:cNvSpPr>
          <p:nvPr/>
        </p:nvSpPr>
        <p:spPr bwMode="auto">
          <a:xfrm>
            <a:off x="2987824" y="116632"/>
            <a:ext cx="3595664" cy="1323439"/>
          </a:xfrm>
          <a:prstGeom prst="rect">
            <a:avLst/>
          </a:prstGeom>
          <a:noFill/>
          <a:ln w="9525">
            <a:noFill/>
            <a:miter lim="800000"/>
            <a:headEnd/>
            <a:tailEnd/>
          </a:ln>
        </p:spPr>
        <p:txBody>
          <a:bodyPr wrap="none">
            <a:spAutoFit/>
          </a:bodyPr>
          <a:lstStyle/>
          <a:p>
            <a:r>
              <a:rPr lang="es-ES_tradnl" sz="8000" dirty="0" smtClean="0">
                <a:solidFill>
                  <a:schemeClr val="bg1"/>
                </a:solidFill>
                <a:latin typeface="Calibri" pitchFamily="34" charset="0"/>
              </a:rPr>
              <a:t>ELYGRID</a:t>
            </a:r>
            <a:endParaRPr lang="es-ES" sz="8000" dirty="0">
              <a:solidFill>
                <a:schemeClr val="bg1"/>
              </a:solidFill>
              <a:latin typeface="Calibri" pitchFamily="34" charset="0"/>
            </a:endParaRPr>
          </a:p>
        </p:txBody>
      </p:sp>
      <p:sp>
        <p:nvSpPr>
          <p:cNvPr id="2053" name="Rectangle 5"/>
          <p:cNvSpPr>
            <a:spLocks noChangeArrowheads="1"/>
          </p:cNvSpPr>
          <p:nvPr/>
        </p:nvSpPr>
        <p:spPr bwMode="auto">
          <a:xfrm>
            <a:off x="467544" y="1772816"/>
            <a:ext cx="7992888" cy="6155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Improvements to Integrate High </a:t>
            </a:r>
            <a:r>
              <a:rPr kumimoji="0" lang="en-US" sz="1700" b="1" i="1"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en-US" sz="17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Pressure Alkaline Electrolyzers for Electricity/H2 production from Renewable Energies to Balance the GRID </a:t>
            </a:r>
            <a:endParaRPr kumimoji="0" lang="en-US" sz="17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5"/>
          <p:cNvSpPr>
            <a:spLocks noChangeArrowheads="1"/>
          </p:cNvSpPr>
          <p:nvPr/>
        </p:nvSpPr>
        <p:spPr bwMode="auto">
          <a:xfrm>
            <a:off x="683568" y="2411017"/>
            <a:ext cx="7992888" cy="32932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endParaRPr lang="en-US" sz="2600" b="1" dirty="0" smtClean="0"/>
          </a:p>
          <a:p>
            <a:pPr algn="ctr"/>
            <a:r>
              <a:rPr lang="en-US" sz="2600" b="1" dirty="0" smtClean="0"/>
              <a:t>CONGRESO IBEROAMERICANO DE HIDRÓGENO Y PILAS DE COMBUSTIBLE</a:t>
            </a:r>
            <a:endParaRPr lang="en-US" sz="2600" b="1" dirty="0" smtClean="0"/>
          </a:p>
          <a:p>
            <a:pPr algn="ctr"/>
            <a:endParaRPr lang="fr-BE" altLang="fr-FR" sz="3200" i="1" dirty="0" smtClean="0">
              <a:latin typeface="Calibri" pitchFamily="34" charset="0"/>
            </a:endParaRPr>
          </a:p>
          <a:p>
            <a:pPr marL="361950" indent="-361950" algn="ctr" defTabSz="966788"/>
            <a:r>
              <a:rPr lang="fr-BE" altLang="fr-FR" sz="2600" i="1" dirty="0" smtClean="0">
                <a:latin typeface="Calibri" pitchFamily="34" charset="0"/>
              </a:rPr>
              <a:t>Pablo </a:t>
            </a:r>
            <a:r>
              <a:rPr lang="fr-BE" altLang="fr-FR" sz="2600" i="1" dirty="0" smtClean="0">
                <a:latin typeface="Calibri" pitchFamily="34" charset="0"/>
              </a:rPr>
              <a:t>Marcuello</a:t>
            </a:r>
          </a:p>
          <a:p>
            <a:pPr marL="361950" indent="-361950" algn="ctr" defTabSz="966788"/>
            <a:r>
              <a:rPr lang="es-ES_tradnl" altLang="fr-FR" sz="2600" i="1" dirty="0" smtClean="0">
                <a:latin typeface="Calibri" pitchFamily="34" charset="0"/>
              </a:rPr>
              <a:t>Fundación para el Desarrollo de las Nuevas Tecnologías del Hidrógeno en Aragón</a:t>
            </a:r>
            <a:r>
              <a:rPr lang="fr-BE" altLang="fr-FR" sz="2600" i="1" dirty="0" smtClean="0">
                <a:latin typeface="Calibri" pitchFamily="34" charset="0"/>
              </a:rPr>
              <a:t> </a:t>
            </a:r>
            <a:r>
              <a:rPr lang="fr-BE" altLang="fr-FR" sz="2600" i="1" dirty="0" smtClean="0">
                <a:latin typeface="Calibri" pitchFamily="34" charset="0"/>
              </a:rPr>
              <a:t>(Spain</a:t>
            </a:r>
            <a:r>
              <a:rPr lang="fr-BE" altLang="fr-FR" sz="2600" i="1" dirty="0" smtClean="0">
                <a:latin typeface="Calibri" pitchFamily="34" charset="0"/>
              </a:rPr>
              <a:t>)</a:t>
            </a:r>
            <a:endParaRPr kumimoji="0" lang="en-US" sz="2600" b="1" u="none" strike="noStrike" cap="none" normalizeH="0" baseline="0" dirty="0" smtClean="0">
              <a:ln>
                <a:noFill/>
              </a:ln>
              <a:solidFill>
                <a:schemeClr val="tx1"/>
              </a:solidFill>
              <a:effectLst/>
              <a:latin typeface="Arial" pitchFamily="34" charset="0"/>
              <a:cs typeface="Arial" pitchFamily="34" charset="0"/>
            </a:endParaRPr>
          </a:p>
          <a:p>
            <a:pPr lvl="0" algn="r"/>
            <a:r>
              <a:rPr lang="es-ES" sz="2000" b="1" dirty="0" smtClean="0">
                <a:latin typeface="Arial" pitchFamily="34" charset="0"/>
                <a:cs typeface="Arial" pitchFamily="34" charset="0"/>
              </a:rPr>
              <a:t>Barcelona,</a:t>
            </a:r>
            <a:r>
              <a:rPr kumimoji="0" lang="en-US" sz="2000" b="1" u="none" strike="noStrike" cap="none" normalizeH="0" baseline="0" dirty="0" smtClean="0">
                <a:ln>
                  <a:noFill/>
                </a:ln>
                <a:solidFill>
                  <a:schemeClr val="tx1"/>
                </a:solidFill>
                <a:effectLst/>
                <a:latin typeface="Arial" pitchFamily="34" charset="0"/>
                <a:cs typeface="Arial" pitchFamily="34" charset="0"/>
              </a:rPr>
              <a:t> </a:t>
            </a:r>
            <a:r>
              <a:rPr kumimoji="0" lang="en-US" sz="2000" b="1" u="none" strike="noStrike" cap="none" normalizeH="0" baseline="0" dirty="0" err="1" smtClean="0">
                <a:ln>
                  <a:noFill/>
                </a:ln>
                <a:solidFill>
                  <a:schemeClr val="tx1"/>
                </a:solidFill>
                <a:effectLst/>
                <a:latin typeface="Arial" pitchFamily="34" charset="0"/>
                <a:cs typeface="Arial" pitchFamily="34" charset="0"/>
              </a:rPr>
              <a:t>Octubre</a:t>
            </a:r>
            <a:r>
              <a:rPr kumimoji="0" lang="en-US" sz="2000" b="1" u="none" strike="noStrike" cap="none" normalizeH="0" baseline="0" dirty="0" smtClean="0">
                <a:ln>
                  <a:noFill/>
                </a:ln>
                <a:solidFill>
                  <a:schemeClr val="tx1"/>
                </a:solidFill>
                <a:effectLst/>
                <a:latin typeface="Arial" pitchFamily="34" charset="0"/>
                <a:cs typeface="Arial" pitchFamily="34" charset="0"/>
              </a:rPr>
              <a:t> </a:t>
            </a:r>
            <a:r>
              <a:rPr kumimoji="0" lang="en-US" sz="2000" b="1" u="none" strike="noStrike" cap="none" normalizeH="0" dirty="0" smtClean="0">
                <a:ln>
                  <a:noFill/>
                </a:ln>
                <a:solidFill>
                  <a:schemeClr val="tx1"/>
                </a:solidFill>
                <a:effectLst/>
                <a:latin typeface="Arial" pitchFamily="34" charset="0"/>
                <a:cs typeface="Arial" pitchFamily="34" charset="0"/>
              </a:rPr>
              <a:t>2014</a:t>
            </a:r>
            <a:endParaRPr kumimoji="0" lang="en-US" sz="2000" b="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f1f4fc2d-2dca-48f5-a187-6d422ce5e20a" descr="767A8BDA-EC60-4335-9112-1EE11ED32A5C@home"/>
          <p:cNvPicPr>
            <a:picLocks noChangeAspect="1" noChangeArrowheads="1"/>
          </p:cNvPicPr>
          <p:nvPr/>
        </p:nvPicPr>
        <p:blipFill>
          <a:blip r:embed="rId3" cstate="print"/>
          <a:srcRect/>
          <a:stretch>
            <a:fillRect/>
          </a:stretch>
        </p:blipFill>
        <p:spPr bwMode="auto">
          <a:xfrm>
            <a:off x="-180528" y="-9525"/>
            <a:ext cx="9324528" cy="6867525"/>
          </a:xfrm>
          <a:prstGeom prst="rect">
            <a:avLst/>
          </a:prstGeom>
          <a:noFill/>
          <a:ln w="9525">
            <a:noFill/>
            <a:miter lim="800000"/>
            <a:headEnd/>
            <a:tailEnd/>
          </a:ln>
        </p:spPr>
      </p:pic>
      <p:sp>
        <p:nvSpPr>
          <p:cNvPr id="4" name="Text Box 4"/>
          <p:cNvSpPr txBox="1">
            <a:spLocks noChangeArrowheads="1"/>
          </p:cNvSpPr>
          <p:nvPr/>
        </p:nvSpPr>
        <p:spPr bwMode="auto">
          <a:xfrm>
            <a:off x="251520" y="1314341"/>
            <a:ext cx="8568952" cy="4278094"/>
          </a:xfrm>
          <a:prstGeom prst="rect">
            <a:avLst/>
          </a:prstGeom>
          <a:noFill/>
          <a:ln w="9525">
            <a:noFill/>
            <a:miter lim="800000"/>
            <a:headEnd/>
            <a:tailEnd/>
          </a:ln>
        </p:spPr>
        <p:txBody>
          <a:bodyPr wrap="square">
            <a:spAutoFit/>
          </a:bodyPr>
          <a:lstStyle/>
          <a:p>
            <a:pPr algn="just">
              <a:spcAft>
                <a:spcPts val="1200"/>
              </a:spcAft>
              <a:defRPr/>
            </a:pPr>
            <a:r>
              <a:rPr lang="en-US" sz="2000" b="1" u="sng" dirty="0" smtClean="0">
                <a:latin typeface="Arial" pitchFamily="34" charset="0"/>
                <a:cs typeface="Arial" pitchFamily="34" charset="0"/>
              </a:rPr>
              <a:t>S/T Goals</a:t>
            </a:r>
          </a:p>
          <a:p>
            <a:endParaRPr lang="en-US" b="1" dirty="0" smtClean="0"/>
          </a:p>
          <a:p>
            <a:r>
              <a:rPr lang="en-US" sz="1600" dirty="0" smtClean="0"/>
              <a:t>Double current density + lower cell voltage</a:t>
            </a:r>
          </a:p>
          <a:p>
            <a:endParaRPr lang="en-US" sz="1600" dirty="0" smtClean="0"/>
          </a:p>
          <a:p>
            <a:r>
              <a:rPr lang="en-US" sz="1600" dirty="0" smtClean="0"/>
              <a:t>Redesign and optimize AC/DC converter</a:t>
            </a:r>
          </a:p>
          <a:p>
            <a:endParaRPr lang="en-US" sz="1600" dirty="0" smtClean="0"/>
          </a:p>
          <a:p>
            <a:r>
              <a:rPr lang="en-US" sz="1600" dirty="0" smtClean="0"/>
              <a:t>Optimize stack components and BOP (incl. control)</a:t>
            </a:r>
          </a:p>
          <a:p>
            <a:endParaRPr lang="en-US" sz="1600" dirty="0" smtClean="0"/>
          </a:p>
          <a:p>
            <a:r>
              <a:rPr lang="en-US" sz="1600" dirty="0" smtClean="0"/>
              <a:t>Test and validate</a:t>
            </a:r>
          </a:p>
          <a:p>
            <a:endParaRPr lang="en-US" sz="1600" dirty="0" smtClean="0"/>
          </a:p>
          <a:p>
            <a:r>
              <a:rPr lang="en-US" sz="1600" dirty="0" smtClean="0"/>
              <a:t>Detect cost improvements and adapt manufacturing</a:t>
            </a:r>
          </a:p>
          <a:p>
            <a:endParaRPr lang="en-US" sz="1600" dirty="0" smtClean="0"/>
          </a:p>
          <a:p>
            <a:r>
              <a:rPr lang="en-US" sz="1600" dirty="0" smtClean="0"/>
              <a:t>Analysis the future market and communicate</a:t>
            </a:r>
          </a:p>
          <a:p>
            <a:endParaRPr lang="en-US" sz="1600" dirty="0" smtClean="0"/>
          </a:p>
          <a:p>
            <a:r>
              <a:rPr lang="en-US" sz="1600" dirty="0" smtClean="0"/>
              <a:t>Avoid future stoppers (RCS, LCA)</a:t>
            </a:r>
          </a:p>
          <a:p>
            <a:endParaRPr lang="en-US" sz="1600" dirty="0" smtClean="0"/>
          </a:p>
        </p:txBody>
      </p:sp>
      <p:sp>
        <p:nvSpPr>
          <p:cNvPr id="8" name="2 CuadroTexto"/>
          <p:cNvSpPr txBox="1">
            <a:spLocks noChangeArrowheads="1"/>
          </p:cNvSpPr>
          <p:nvPr/>
        </p:nvSpPr>
        <p:spPr bwMode="auto">
          <a:xfrm>
            <a:off x="395536" y="692696"/>
            <a:ext cx="3905749" cy="400110"/>
          </a:xfrm>
          <a:prstGeom prst="rect">
            <a:avLst/>
          </a:prstGeom>
          <a:noFill/>
          <a:ln w="9525">
            <a:noFill/>
            <a:miter lim="800000"/>
            <a:headEnd/>
            <a:tailEnd/>
          </a:ln>
        </p:spPr>
        <p:txBody>
          <a:bodyPr wrap="none">
            <a:spAutoFit/>
          </a:bodyPr>
          <a:lstStyle/>
          <a:p>
            <a:r>
              <a:rPr lang="en-US" sz="2000" b="1" dirty="0" smtClean="0">
                <a:latin typeface="Arial" pitchFamily="34" charset="0"/>
                <a:cs typeface="Arial" pitchFamily="34" charset="0"/>
              </a:rPr>
              <a:t>ELYGRID – Motivation &amp; Goals</a:t>
            </a:r>
            <a:endParaRPr lang="en-US" sz="2000" b="1" dirty="0">
              <a:latin typeface="Arial" pitchFamily="34" charset="0"/>
              <a:cs typeface="Arial" pitchFamily="34" charset="0"/>
            </a:endParaRPr>
          </a:p>
        </p:txBody>
      </p:sp>
      <p:pic>
        <p:nvPicPr>
          <p:cNvPr id="6" name="Picture 3"/>
          <p:cNvPicPr>
            <a:picLocks noChangeAspect="1" noChangeArrowheads="1"/>
          </p:cNvPicPr>
          <p:nvPr/>
        </p:nvPicPr>
        <p:blipFill>
          <a:blip r:embed="rId4" cstate="print"/>
          <a:srcRect l="9000" t="5352" r="77000" b="71454"/>
          <a:stretch>
            <a:fillRect/>
          </a:stretch>
        </p:blipFill>
        <p:spPr bwMode="auto">
          <a:xfrm>
            <a:off x="5086116" y="4487600"/>
            <a:ext cx="566004" cy="525576"/>
          </a:xfrm>
          <a:prstGeom prst="rect">
            <a:avLst/>
          </a:prstGeom>
          <a:noFill/>
          <a:ln w="9525">
            <a:noFill/>
            <a:miter lim="800000"/>
            <a:headEnd/>
            <a:tailEnd/>
          </a:ln>
        </p:spPr>
      </p:pic>
      <p:pic>
        <p:nvPicPr>
          <p:cNvPr id="7" name="Picture 3"/>
          <p:cNvPicPr>
            <a:picLocks noChangeAspect="1" noChangeArrowheads="1"/>
          </p:cNvPicPr>
          <p:nvPr/>
        </p:nvPicPr>
        <p:blipFill>
          <a:blip r:embed="rId4" cstate="print"/>
          <a:srcRect l="40000" t="5352" r="40000" b="71454"/>
          <a:stretch>
            <a:fillRect/>
          </a:stretch>
        </p:blipFill>
        <p:spPr bwMode="auto">
          <a:xfrm>
            <a:off x="5148065" y="3429000"/>
            <a:ext cx="808577" cy="525576"/>
          </a:xfrm>
          <a:prstGeom prst="rect">
            <a:avLst/>
          </a:prstGeom>
          <a:noFill/>
          <a:ln w="9525">
            <a:noFill/>
            <a:miter lim="800000"/>
            <a:headEnd/>
            <a:tailEnd/>
          </a:ln>
        </p:spPr>
      </p:pic>
      <p:pic>
        <p:nvPicPr>
          <p:cNvPr id="9" name="Picture 3"/>
          <p:cNvPicPr>
            <a:picLocks noChangeAspect="1" noChangeArrowheads="1"/>
          </p:cNvPicPr>
          <p:nvPr/>
        </p:nvPicPr>
        <p:blipFill>
          <a:blip r:embed="rId4" cstate="print"/>
          <a:srcRect l="69000" t="7137" r="3000" b="73238"/>
          <a:stretch>
            <a:fillRect/>
          </a:stretch>
        </p:blipFill>
        <p:spPr bwMode="auto">
          <a:xfrm>
            <a:off x="5076056" y="2060848"/>
            <a:ext cx="1219086" cy="478910"/>
          </a:xfrm>
          <a:prstGeom prst="rect">
            <a:avLst/>
          </a:prstGeom>
          <a:noFill/>
          <a:ln w="9525">
            <a:noFill/>
            <a:miter lim="800000"/>
            <a:headEnd/>
            <a:tailEnd/>
          </a:ln>
        </p:spPr>
      </p:pic>
      <p:pic>
        <p:nvPicPr>
          <p:cNvPr id="10" name="Picture 3"/>
          <p:cNvPicPr>
            <a:picLocks noChangeAspect="1" noChangeArrowheads="1"/>
          </p:cNvPicPr>
          <p:nvPr/>
        </p:nvPicPr>
        <p:blipFill>
          <a:blip r:embed="rId4" cstate="print"/>
          <a:srcRect l="3000" t="67797" r="69000" b="14361"/>
          <a:stretch>
            <a:fillRect/>
          </a:stretch>
        </p:blipFill>
        <p:spPr bwMode="auto">
          <a:xfrm>
            <a:off x="5724128" y="4437112"/>
            <a:ext cx="1219086" cy="435399"/>
          </a:xfrm>
          <a:prstGeom prst="rect">
            <a:avLst/>
          </a:prstGeom>
          <a:noFill/>
          <a:ln w="9525">
            <a:noFill/>
            <a:miter lim="800000"/>
            <a:headEnd/>
            <a:tailEnd/>
          </a:ln>
        </p:spPr>
      </p:pic>
      <p:pic>
        <p:nvPicPr>
          <p:cNvPr id="11" name="Picture 3"/>
          <p:cNvPicPr>
            <a:picLocks noChangeAspect="1" noChangeArrowheads="1"/>
          </p:cNvPicPr>
          <p:nvPr/>
        </p:nvPicPr>
        <p:blipFill>
          <a:blip r:embed="rId4" cstate="print"/>
          <a:srcRect l="37000" t="66014" r="36000" b="14361"/>
          <a:stretch>
            <a:fillRect/>
          </a:stretch>
        </p:blipFill>
        <p:spPr bwMode="auto">
          <a:xfrm>
            <a:off x="7694857" y="3091571"/>
            <a:ext cx="1175547" cy="478910"/>
          </a:xfrm>
          <a:prstGeom prst="rect">
            <a:avLst/>
          </a:prstGeom>
          <a:noFill/>
          <a:ln w="9525">
            <a:noFill/>
            <a:miter lim="800000"/>
            <a:headEnd/>
            <a:tailEnd/>
          </a:ln>
        </p:spPr>
      </p:pic>
      <p:pic>
        <p:nvPicPr>
          <p:cNvPr id="12" name="Picture 3"/>
          <p:cNvPicPr>
            <a:picLocks noChangeAspect="1" noChangeArrowheads="1"/>
          </p:cNvPicPr>
          <p:nvPr/>
        </p:nvPicPr>
        <p:blipFill>
          <a:blip r:embed="rId4" cstate="print"/>
          <a:srcRect l="69000" t="66014" b="16145"/>
          <a:stretch>
            <a:fillRect/>
          </a:stretch>
        </p:blipFill>
        <p:spPr bwMode="auto">
          <a:xfrm>
            <a:off x="6012160" y="1700808"/>
            <a:ext cx="1349702" cy="435375"/>
          </a:xfrm>
          <a:prstGeom prst="rect">
            <a:avLst/>
          </a:prstGeom>
          <a:noFill/>
          <a:ln w="9525">
            <a:noFill/>
            <a:miter lim="800000"/>
            <a:headEnd/>
            <a:tailEnd/>
          </a:ln>
        </p:spPr>
      </p:pic>
      <p:pic>
        <p:nvPicPr>
          <p:cNvPr id="13" name="Picture 2"/>
          <p:cNvPicPr>
            <a:picLocks noChangeAspect="1" noChangeArrowheads="1"/>
          </p:cNvPicPr>
          <p:nvPr/>
        </p:nvPicPr>
        <p:blipFill>
          <a:blip r:embed="rId5" cstate="print"/>
          <a:srcRect l="7026" t="3509" r="72901" b="82456"/>
          <a:stretch>
            <a:fillRect/>
          </a:stretch>
        </p:blipFill>
        <p:spPr bwMode="auto">
          <a:xfrm>
            <a:off x="7155768" y="2770042"/>
            <a:ext cx="872616" cy="349047"/>
          </a:xfrm>
          <a:prstGeom prst="rect">
            <a:avLst/>
          </a:prstGeom>
          <a:noFill/>
          <a:ln w="9525">
            <a:noFill/>
            <a:miter lim="800000"/>
            <a:headEnd/>
            <a:tailEnd/>
          </a:ln>
        </p:spPr>
      </p:pic>
      <p:pic>
        <p:nvPicPr>
          <p:cNvPr id="14" name="Picture 2"/>
          <p:cNvPicPr>
            <a:picLocks noChangeAspect="1" noChangeArrowheads="1"/>
          </p:cNvPicPr>
          <p:nvPr/>
        </p:nvPicPr>
        <p:blipFill>
          <a:blip r:embed="rId5" cstate="print"/>
          <a:srcRect l="10363" t="54386" r="72575" b="19298"/>
          <a:stretch>
            <a:fillRect/>
          </a:stretch>
        </p:blipFill>
        <p:spPr bwMode="auto">
          <a:xfrm>
            <a:off x="7862727" y="1700808"/>
            <a:ext cx="741721" cy="654473"/>
          </a:xfrm>
          <a:prstGeom prst="rect">
            <a:avLst/>
          </a:prstGeom>
          <a:noFill/>
          <a:ln w="9525">
            <a:noFill/>
            <a:miter lim="800000"/>
            <a:headEnd/>
            <a:tailEnd/>
          </a:ln>
        </p:spPr>
      </p:pic>
      <p:pic>
        <p:nvPicPr>
          <p:cNvPr id="15" name="Picture 2"/>
          <p:cNvPicPr>
            <a:picLocks noChangeAspect="1" noChangeArrowheads="1"/>
          </p:cNvPicPr>
          <p:nvPr/>
        </p:nvPicPr>
        <p:blipFill>
          <a:blip r:embed="rId5" cstate="print"/>
          <a:srcRect l="38139" r="38777" b="82456"/>
          <a:stretch>
            <a:fillRect/>
          </a:stretch>
        </p:blipFill>
        <p:spPr bwMode="auto">
          <a:xfrm>
            <a:off x="6376802" y="3017072"/>
            <a:ext cx="1003510" cy="436316"/>
          </a:xfrm>
          <a:prstGeom prst="rect">
            <a:avLst/>
          </a:prstGeom>
          <a:noFill/>
          <a:ln w="9525">
            <a:noFill/>
            <a:miter lim="800000"/>
            <a:headEnd/>
            <a:tailEnd/>
          </a:ln>
        </p:spPr>
      </p:pic>
      <p:pic>
        <p:nvPicPr>
          <p:cNvPr id="16" name="Picture 2"/>
          <p:cNvPicPr>
            <a:picLocks noChangeAspect="1" noChangeArrowheads="1"/>
          </p:cNvPicPr>
          <p:nvPr/>
        </p:nvPicPr>
        <p:blipFill>
          <a:blip r:embed="rId5" cstate="print"/>
          <a:srcRect l="71260" t="3509" r="2645" b="82456"/>
          <a:stretch>
            <a:fillRect/>
          </a:stretch>
        </p:blipFill>
        <p:spPr bwMode="auto">
          <a:xfrm>
            <a:off x="5148062" y="2492896"/>
            <a:ext cx="1134405" cy="349047"/>
          </a:xfrm>
          <a:prstGeom prst="rect">
            <a:avLst/>
          </a:prstGeom>
          <a:noFill/>
          <a:ln w="9525">
            <a:noFill/>
            <a:miter lim="800000"/>
            <a:headEnd/>
            <a:tailEnd/>
          </a:ln>
        </p:spPr>
      </p:pic>
      <p:pic>
        <p:nvPicPr>
          <p:cNvPr id="17" name="Picture 3"/>
          <p:cNvPicPr>
            <a:picLocks noChangeAspect="1" noChangeArrowheads="1"/>
          </p:cNvPicPr>
          <p:nvPr/>
        </p:nvPicPr>
        <p:blipFill>
          <a:blip r:embed="rId4" cstate="print"/>
          <a:srcRect l="9000" t="5352" r="77000" b="71454"/>
          <a:stretch>
            <a:fillRect/>
          </a:stretch>
        </p:blipFill>
        <p:spPr bwMode="auto">
          <a:xfrm>
            <a:off x="5076056" y="2924944"/>
            <a:ext cx="566004" cy="525576"/>
          </a:xfrm>
          <a:prstGeom prst="rect">
            <a:avLst/>
          </a:prstGeom>
          <a:noFill/>
          <a:ln w="9525">
            <a:noFill/>
            <a:miter lim="800000"/>
            <a:headEnd/>
            <a:tailEnd/>
          </a:ln>
        </p:spPr>
      </p:pic>
      <p:pic>
        <p:nvPicPr>
          <p:cNvPr id="19" name="Picture 3"/>
          <p:cNvPicPr>
            <a:picLocks noChangeAspect="1" noChangeArrowheads="1"/>
          </p:cNvPicPr>
          <p:nvPr/>
        </p:nvPicPr>
        <p:blipFill>
          <a:blip r:embed="rId4" cstate="print"/>
          <a:srcRect l="9000" t="5352" r="77000" b="71454"/>
          <a:stretch>
            <a:fillRect/>
          </a:stretch>
        </p:blipFill>
        <p:spPr bwMode="auto">
          <a:xfrm>
            <a:off x="6012160" y="3429000"/>
            <a:ext cx="566004" cy="525576"/>
          </a:xfrm>
          <a:prstGeom prst="rect">
            <a:avLst/>
          </a:prstGeom>
          <a:noFill/>
          <a:ln w="9525">
            <a:noFill/>
            <a:miter lim="800000"/>
            <a:headEnd/>
            <a:tailEnd/>
          </a:ln>
        </p:spPr>
      </p:pic>
      <p:pic>
        <p:nvPicPr>
          <p:cNvPr id="20" name="Picture 3"/>
          <p:cNvPicPr>
            <a:picLocks noChangeAspect="1" noChangeArrowheads="1"/>
          </p:cNvPicPr>
          <p:nvPr/>
        </p:nvPicPr>
        <p:blipFill>
          <a:blip r:embed="rId4" cstate="print"/>
          <a:srcRect l="37000" t="66014" r="36000" b="14361"/>
          <a:stretch>
            <a:fillRect/>
          </a:stretch>
        </p:blipFill>
        <p:spPr bwMode="auto">
          <a:xfrm>
            <a:off x="6084168" y="4941168"/>
            <a:ext cx="1175547" cy="478910"/>
          </a:xfrm>
          <a:prstGeom prst="rect">
            <a:avLst/>
          </a:prstGeom>
          <a:noFill/>
          <a:ln w="9525">
            <a:noFill/>
            <a:miter lim="800000"/>
            <a:headEnd/>
            <a:tailEnd/>
          </a:ln>
        </p:spPr>
      </p:pic>
      <p:pic>
        <p:nvPicPr>
          <p:cNvPr id="21" name="Picture 2"/>
          <p:cNvPicPr>
            <a:picLocks noChangeAspect="1" noChangeArrowheads="1"/>
          </p:cNvPicPr>
          <p:nvPr/>
        </p:nvPicPr>
        <p:blipFill>
          <a:blip r:embed="rId5" cstate="print"/>
          <a:srcRect l="7026" t="3509" r="72901" b="82456"/>
          <a:stretch>
            <a:fillRect/>
          </a:stretch>
        </p:blipFill>
        <p:spPr bwMode="auto">
          <a:xfrm>
            <a:off x="5148064" y="5013176"/>
            <a:ext cx="872616" cy="349047"/>
          </a:xfrm>
          <a:prstGeom prst="rect">
            <a:avLst/>
          </a:prstGeom>
          <a:noFill/>
          <a:ln w="9525">
            <a:noFill/>
            <a:miter lim="800000"/>
            <a:headEnd/>
            <a:tailEnd/>
          </a:ln>
        </p:spPr>
      </p:pic>
      <p:pic>
        <p:nvPicPr>
          <p:cNvPr id="22" name="Picture 3"/>
          <p:cNvPicPr>
            <a:picLocks noChangeAspect="1" noChangeArrowheads="1"/>
          </p:cNvPicPr>
          <p:nvPr/>
        </p:nvPicPr>
        <p:blipFill>
          <a:blip r:embed="rId4" cstate="print"/>
          <a:srcRect l="40000" t="5352" r="40000" b="71454"/>
          <a:stretch>
            <a:fillRect/>
          </a:stretch>
        </p:blipFill>
        <p:spPr bwMode="auto">
          <a:xfrm>
            <a:off x="6948264" y="4365104"/>
            <a:ext cx="808577" cy="525576"/>
          </a:xfrm>
          <a:prstGeom prst="rect">
            <a:avLst/>
          </a:prstGeom>
          <a:noFill/>
          <a:ln w="9525">
            <a:noFill/>
            <a:miter lim="800000"/>
            <a:headEnd/>
            <a:tailEnd/>
          </a:ln>
        </p:spPr>
      </p:pic>
      <p:pic>
        <p:nvPicPr>
          <p:cNvPr id="23" name="Picture 2"/>
          <p:cNvPicPr>
            <a:picLocks noChangeAspect="1" noChangeArrowheads="1"/>
          </p:cNvPicPr>
          <p:nvPr/>
        </p:nvPicPr>
        <p:blipFill>
          <a:blip r:embed="rId5" cstate="print"/>
          <a:srcRect l="10363" t="54386" r="72575" b="19298"/>
          <a:stretch>
            <a:fillRect/>
          </a:stretch>
        </p:blipFill>
        <p:spPr bwMode="auto">
          <a:xfrm>
            <a:off x="7884368" y="4293096"/>
            <a:ext cx="741721" cy="654473"/>
          </a:xfrm>
          <a:prstGeom prst="rect">
            <a:avLst/>
          </a:prstGeom>
          <a:noFill/>
          <a:ln w="9525">
            <a:noFill/>
            <a:miter lim="800000"/>
            <a:headEnd/>
            <a:tailEnd/>
          </a:ln>
        </p:spPr>
      </p:pic>
      <p:pic>
        <p:nvPicPr>
          <p:cNvPr id="24" name="Picture 3"/>
          <p:cNvPicPr>
            <a:picLocks noChangeAspect="1" noChangeArrowheads="1"/>
          </p:cNvPicPr>
          <p:nvPr/>
        </p:nvPicPr>
        <p:blipFill>
          <a:blip r:embed="rId4" cstate="print"/>
          <a:srcRect l="40000" t="5352" r="40000" b="71454"/>
          <a:stretch>
            <a:fillRect/>
          </a:stretch>
        </p:blipFill>
        <p:spPr bwMode="auto">
          <a:xfrm>
            <a:off x="5148064" y="3933056"/>
            <a:ext cx="808577" cy="525576"/>
          </a:xfrm>
          <a:prstGeom prst="rect">
            <a:avLst/>
          </a:prstGeom>
          <a:noFill/>
          <a:ln w="9525">
            <a:noFill/>
            <a:miter lim="800000"/>
            <a:headEnd/>
            <a:tailEnd/>
          </a:ln>
        </p:spPr>
      </p:pic>
      <p:pic>
        <p:nvPicPr>
          <p:cNvPr id="26" name="Picture 3"/>
          <p:cNvPicPr>
            <a:picLocks noChangeAspect="1" noChangeArrowheads="1"/>
          </p:cNvPicPr>
          <p:nvPr/>
        </p:nvPicPr>
        <p:blipFill>
          <a:blip r:embed="rId4" cstate="print"/>
          <a:srcRect l="9000" t="5352" r="77000" b="71454"/>
          <a:stretch>
            <a:fillRect/>
          </a:stretch>
        </p:blipFill>
        <p:spPr bwMode="auto">
          <a:xfrm>
            <a:off x="6084168" y="3933056"/>
            <a:ext cx="566004" cy="525576"/>
          </a:xfrm>
          <a:prstGeom prst="rect">
            <a:avLst/>
          </a:prstGeom>
          <a:noFill/>
          <a:ln w="9525">
            <a:noFill/>
            <a:miter lim="800000"/>
            <a:headEnd/>
            <a:tailEnd/>
          </a:ln>
        </p:spPr>
      </p:pic>
      <p:pic>
        <p:nvPicPr>
          <p:cNvPr id="27" name="Picture 3"/>
          <p:cNvPicPr>
            <a:picLocks noChangeAspect="1" noChangeArrowheads="1"/>
          </p:cNvPicPr>
          <p:nvPr/>
        </p:nvPicPr>
        <p:blipFill>
          <a:blip r:embed="rId4" cstate="print"/>
          <a:srcRect l="9000" t="5352" r="77000" b="71454"/>
          <a:stretch>
            <a:fillRect/>
          </a:stretch>
        </p:blipFill>
        <p:spPr bwMode="auto">
          <a:xfrm>
            <a:off x="7308304" y="4941168"/>
            <a:ext cx="566004" cy="525576"/>
          </a:xfrm>
          <a:prstGeom prst="rect">
            <a:avLst/>
          </a:prstGeom>
          <a:noFill/>
          <a:ln w="9525">
            <a:noFill/>
            <a:miter lim="800000"/>
            <a:headEnd/>
            <a:tailEnd/>
          </a:ln>
        </p:spPr>
      </p:pic>
      <p:pic>
        <p:nvPicPr>
          <p:cNvPr id="25" name="Picture 3"/>
          <p:cNvPicPr>
            <a:picLocks noChangeAspect="1" noChangeArrowheads="1"/>
          </p:cNvPicPr>
          <p:nvPr/>
        </p:nvPicPr>
        <p:blipFill>
          <a:blip r:embed="rId4" cstate="print"/>
          <a:srcRect l="40000" t="5352" r="40000" b="71454"/>
          <a:stretch>
            <a:fillRect/>
          </a:stretch>
        </p:blipFill>
        <p:spPr bwMode="auto">
          <a:xfrm>
            <a:off x="5652120" y="2780928"/>
            <a:ext cx="808577" cy="525576"/>
          </a:xfrm>
          <a:prstGeom prst="rect">
            <a:avLst/>
          </a:prstGeom>
          <a:noFill/>
          <a:ln w="9525">
            <a:noFill/>
            <a:miter lim="800000"/>
            <a:headEnd/>
            <a:tailEnd/>
          </a:ln>
        </p:spPr>
      </p:pic>
      <p:pic>
        <p:nvPicPr>
          <p:cNvPr id="28" name="Picture 3"/>
          <p:cNvPicPr>
            <a:picLocks noChangeAspect="1" noChangeArrowheads="1"/>
          </p:cNvPicPr>
          <p:nvPr/>
        </p:nvPicPr>
        <p:blipFill>
          <a:blip r:embed="rId4" cstate="print"/>
          <a:srcRect l="40000" t="5352" r="40000" b="71454"/>
          <a:stretch>
            <a:fillRect/>
          </a:stretch>
        </p:blipFill>
        <p:spPr bwMode="auto">
          <a:xfrm>
            <a:off x="6876256" y="2060848"/>
            <a:ext cx="808577" cy="5255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f1f4fc2d-2dca-48f5-a187-6d422ce5e20a" descr="767A8BDA-EC60-4335-9112-1EE11ED32A5C@home"/>
          <p:cNvPicPr>
            <a:picLocks noChangeAspect="1" noChangeArrowheads="1"/>
          </p:cNvPicPr>
          <p:nvPr/>
        </p:nvPicPr>
        <p:blipFill>
          <a:blip r:embed="rId3" cstate="print"/>
          <a:srcRect/>
          <a:stretch>
            <a:fillRect/>
          </a:stretch>
        </p:blipFill>
        <p:spPr bwMode="auto">
          <a:xfrm>
            <a:off x="-207117" y="29591"/>
            <a:ext cx="9324528" cy="6867525"/>
          </a:xfrm>
          <a:prstGeom prst="rect">
            <a:avLst/>
          </a:prstGeom>
          <a:noFill/>
          <a:ln w="9525">
            <a:noFill/>
            <a:miter lim="800000"/>
            <a:headEnd/>
            <a:tailEnd/>
          </a:ln>
        </p:spPr>
      </p:pic>
      <p:sp>
        <p:nvSpPr>
          <p:cNvPr id="4" name="Text Box 4"/>
          <p:cNvSpPr txBox="1">
            <a:spLocks noChangeArrowheads="1"/>
          </p:cNvSpPr>
          <p:nvPr/>
        </p:nvSpPr>
        <p:spPr bwMode="auto">
          <a:xfrm>
            <a:off x="251520" y="1314341"/>
            <a:ext cx="8568952" cy="400110"/>
          </a:xfrm>
          <a:prstGeom prst="rect">
            <a:avLst/>
          </a:prstGeom>
          <a:noFill/>
          <a:ln w="9525">
            <a:noFill/>
            <a:miter lim="800000"/>
            <a:headEnd/>
            <a:tailEnd/>
          </a:ln>
        </p:spPr>
        <p:txBody>
          <a:bodyPr wrap="square">
            <a:spAutoFit/>
          </a:bodyPr>
          <a:lstStyle/>
          <a:p>
            <a:pPr algn="just">
              <a:spcAft>
                <a:spcPts val="1200"/>
              </a:spcAft>
              <a:defRPr/>
            </a:pPr>
            <a:r>
              <a:rPr lang="en-US" sz="2000" b="1" u="sng" dirty="0" smtClean="0">
                <a:latin typeface="Arial" pitchFamily="34" charset="0"/>
                <a:cs typeface="Arial" pitchFamily="34" charset="0"/>
              </a:rPr>
              <a:t>Validation Strategy</a:t>
            </a:r>
          </a:p>
        </p:txBody>
      </p:sp>
      <p:sp>
        <p:nvSpPr>
          <p:cNvPr id="8" name="2 CuadroTexto"/>
          <p:cNvSpPr txBox="1">
            <a:spLocks noChangeArrowheads="1"/>
          </p:cNvSpPr>
          <p:nvPr/>
        </p:nvSpPr>
        <p:spPr bwMode="auto">
          <a:xfrm>
            <a:off x="395536" y="692696"/>
            <a:ext cx="3905749" cy="400110"/>
          </a:xfrm>
          <a:prstGeom prst="rect">
            <a:avLst/>
          </a:prstGeom>
          <a:noFill/>
          <a:ln w="9525">
            <a:noFill/>
            <a:miter lim="800000"/>
            <a:headEnd/>
            <a:tailEnd/>
          </a:ln>
        </p:spPr>
        <p:txBody>
          <a:bodyPr wrap="none">
            <a:spAutoFit/>
          </a:bodyPr>
          <a:lstStyle/>
          <a:p>
            <a:r>
              <a:rPr lang="en-US" sz="2000" b="1" dirty="0" smtClean="0">
                <a:latin typeface="Arial" pitchFamily="34" charset="0"/>
                <a:cs typeface="Arial" pitchFamily="34" charset="0"/>
              </a:rPr>
              <a:t>ELYGRID – Motivation &amp; Goals</a:t>
            </a:r>
            <a:endParaRPr lang="en-US" sz="2000" b="1" dirty="0">
              <a:latin typeface="Arial" pitchFamily="34" charset="0"/>
              <a:cs typeface="Arial" pitchFamily="34" charset="0"/>
            </a:endParaRPr>
          </a:p>
        </p:txBody>
      </p:sp>
      <p:pic>
        <p:nvPicPr>
          <p:cNvPr id="18" name="Bild 18"/>
          <p:cNvPicPr>
            <a:picLocks noChangeAspect="1"/>
          </p:cNvPicPr>
          <p:nvPr/>
        </p:nvPicPr>
        <p:blipFill>
          <a:blip r:embed="rId4" cstate="screen">
            <a:extLst>
              <a:ext uri="{28A0092B-C50C-407E-A947-70E740481C1C}">
                <a14:useLocalDpi xmlns:a14="http://schemas.microsoft.com/office/drawing/2010/main" xmlns=""/>
              </a:ext>
            </a:extLst>
          </a:blip>
          <a:srcRect/>
          <a:stretch>
            <a:fillRect/>
          </a:stretch>
        </p:blipFill>
        <p:spPr bwMode="auto">
          <a:xfrm>
            <a:off x="251520" y="1844825"/>
            <a:ext cx="1440160" cy="1095772"/>
          </a:xfrm>
          <a:prstGeom prst="rect">
            <a:avLst/>
          </a:prstGeom>
          <a:noFill/>
          <a:ln>
            <a:noFill/>
          </a:ln>
        </p:spPr>
      </p:pic>
      <p:pic>
        <p:nvPicPr>
          <p:cNvPr id="19" name="Picture 2"/>
          <p:cNvPicPr>
            <a:picLocks noChangeAspect="1" noChangeArrowheads="1"/>
          </p:cNvPicPr>
          <p:nvPr/>
        </p:nvPicPr>
        <p:blipFill>
          <a:blip r:embed="rId5" cstate="screen">
            <a:extLst>
              <a:ext uri="{28A0092B-C50C-407E-A947-70E740481C1C}">
                <a14:useLocalDpi xmlns:a14="http://schemas.microsoft.com/office/drawing/2010/main" xmlns=""/>
              </a:ext>
            </a:extLst>
          </a:blip>
          <a:srcRect/>
          <a:stretch>
            <a:fillRect/>
          </a:stretch>
        </p:blipFill>
        <p:spPr bwMode="auto">
          <a:xfrm>
            <a:off x="251520" y="3933056"/>
            <a:ext cx="1656184" cy="1094862"/>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2" name="Picture 3" descr="C:\EmpaDaten\Texte-138\Firmen\Nitidor-Electrolyser\Pictures\DSC08243.JPG"/>
          <p:cNvPicPr>
            <a:picLocks noChangeAspect="1" noChangeArrowheads="1"/>
          </p:cNvPicPr>
          <p:nvPr/>
        </p:nvPicPr>
        <p:blipFill>
          <a:blip r:embed="rId6" cstate="screen">
            <a:extLst>
              <a:ext uri="{28A0092B-C50C-407E-A947-70E740481C1C}">
                <a14:useLocalDpi xmlns:a14="http://schemas.microsoft.com/office/drawing/2010/main" xmlns=""/>
              </a:ext>
            </a:extLst>
          </a:blip>
          <a:srcRect/>
          <a:stretch>
            <a:fillRect/>
          </a:stretch>
        </p:blipFill>
        <p:spPr bwMode="auto">
          <a:xfrm>
            <a:off x="2555776" y="3789040"/>
            <a:ext cx="1214331" cy="1821497"/>
          </a:xfrm>
          <a:prstGeom prst="rect">
            <a:avLst/>
          </a:prstGeom>
          <a:noFill/>
          <a:extLst>
            <a:ext uri="{909E8E84-426E-40DD-AFC4-6F175D3DCCD1}">
              <a14:hiddenFill xmlns:a14="http://schemas.microsoft.com/office/drawing/2010/main" xmlns="">
                <a:solidFill>
                  <a:srgbClr val="FFFFFF"/>
                </a:solidFill>
              </a14:hiddenFill>
            </a:ext>
          </a:extLst>
        </p:spPr>
      </p:pic>
      <p:pic>
        <p:nvPicPr>
          <p:cNvPr id="4098" name="Picture 2"/>
          <p:cNvPicPr>
            <a:picLocks noChangeAspect="1" noChangeArrowheads="1"/>
          </p:cNvPicPr>
          <p:nvPr/>
        </p:nvPicPr>
        <p:blipFill>
          <a:blip r:embed="rId7" cstate="print"/>
          <a:srcRect/>
          <a:stretch>
            <a:fillRect/>
          </a:stretch>
        </p:blipFill>
        <p:spPr bwMode="auto">
          <a:xfrm>
            <a:off x="2267744" y="1916832"/>
            <a:ext cx="1825339" cy="1296144"/>
          </a:xfrm>
          <a:prstGeom prst="rect">
            <a:avLst/>
          </a:prstGeom>
          <a:noFill/>
          <a:ln w="9525">
            <a:noFill/>
            <a:miter lim="800000"/>
            <a:headEnd/>
            <a:tailEnd/>
          </a:ln>
        </p:spPr>
      </p:pic>
      <p:sp>
        <p:nvSpPr>
          <p:cNvPr id="24" name="23 Flecha derecha"/>
          <p:cNvSpPr/>
          <p:nvPr/>
        </p:nvSpPr>
        <p:spPr>
          <a:xfrm rot="5400000">
            <a:off x="719572" y="3320988"/>
            <a:ext cx="504056"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25 CuadroTexto"/>
          <p:cNvSpPr txBox="1"/>
          <p:nvPr/>
        </p:nvSpPr>
        <p:spPr>
          <a:xfrm>
            <a:off x="492821" y="2924944"/>
            <a:ext cx="910827" cy="307777"/>
          </a:xfrm>
          <a:prstGeom prst="rect">
            <a:avLst/>
          </a:prstGeom>
          <a:noFill/>
        </p:spPr>
        <p:txBody>
          <a:bodyPr wrap="none" rtlCol="0">
            <a:spAutoFit/>
          </a:bodyPr>
          <a:lstStyle/>
          <a:p>
            <a:r>
              <a:rPr lang="en-US" sz="1400" smtClean="0"/>
              <a:t>Materials</a:t>
            </a:r>
            <a:endParaRPr lang="en-US" sz="1400"/>
          </a:p>
        </p:txBody>
      </p:sp>
      <p:sp>
        <p:nvSpPr>
          <p:cNvPr id="27" name="26 CuadroTexto"/>
          <p:cNvSpPr txBox="1"/>
          <p:nvPr/>
        </p:nvSpPr>
        <p:spPr>
          <a:xfrm>
            <a:off x="251520" y="5013176"/>
            <a:ext cx="1800200" cy="523220"/>
          </a:xfrm>
          <a:prstGeom prst="rect">
            <a:avLst/>
          </a:prstGeom>
          <a:noFill/>
        </p:spPr>
        <p:txBody>
          <a:bodyPr wrap="square" rtlCol="0">
            <a:spAutoFit/>
          </a:bodyPr>
          <a:lstStyle/>
          <a:p>
            <a:r>
              <a:rPr lang="en-US" sz="1400" dirty="0" smtClean="0"/>
              <a:t>Functionality </a:t>
            </a:r>
          </a:p>
          <a:p>
            <a:r>
              <a:rPr lang="en-US" sz="1400" dirty="0" smtClean="0"/>
              <a:t>(lab conditions)</a:t>
            </a:r>
            <a:endParaRPr lang="en-US" sz="1400" dirty="0"/>
          </a:p>
        </p:txBody>
      </p:sp>
      <p:sp>
        <p:nvSpPr>
          <p:cNvPr id="28" name="27 Flecha derecha"/>
          <p:cNvSpPr/>
          <p:nvPr/>
        </p:nvSpPr>
        <p:spPr>
          <a:xfrm rot="19159925">
            <a:off x="1836592" y="3307684"/>
            <a:ext cx="504056"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28 CuadroTexto"/>
          <p:cNvSpPr txBox="1"/>
          <p:nvPr/>
        </p:nvSpPr>
        <p:spPr>
          <a:xfrm>
            <a:off x="2339752" y="3212976"/>
            <a:ext cx="1800200" cy="523220"/>
          </a:xfrm>
          <a:prstGeom prst="rect">
            <a:avLst/>
          </a:prstGeom>
          <a:noFill/>
        </p:spPr>
        <p:txBody>
          <a:bodyPr wrap="square" rtlCol="0">
            <a:spAutoFit/>
          </a:bodyPr>
          <a:lstStyle/>
          <a:p>
            <a:r>
              <a:rPr lang="en-US" sz="1400" dirty="0" smtClean="0"/>
              <a:t>Test bench130 mm</a:t>
            </a:r>
          </a:p>
          <a:p>
            <a:r>
              <a:rPr lang="en-US" sz="1400" dirty="0" smtClean="0"/>
              <a:t>(real conditions)</a:t>
            </a:r>
            <a:endParaRPr lang="en-US" sz="1400" dirty="0"/>
          </a:p>
        </p:txBody>
      </p:sp>
      <p:sp>
        <p:nvSpPr>
          <p:cNvPr id="30" name="29 CuadroTexto"/>
          <p:cNvSpPr txBox="1"/>
          <p:nvPr/>
        </p:nvSpPr>
        <p:spPr>
          <a:xfrm>
            <a:off x="4732752" y="4603827"/>
            <a:ext cx="3367640" cy="523220"/>
          </a:xfrm>
          <a:prstGeom prst="rect">
            <a:avLst/>
          </a:prstGeom>
          <a:noFill/>
        </p:spPr>
        <p:txBody>
          <a:bodyPr wrap="square" rtlCol="0">
            <a:spAutoFit/>
          </a:bodyPr>
          <a:lstStyle/>
          <a:p>
            <a:r>
              <a:rPr lang="en-US" sz="1400" dirty="0" smtClean="0"/>
              <a:t>Concept validation</a:t>
            </a:r>
          </a:p>
          <a:p>
            <a:r>
              <a:rPr lang="en-US" sz="1400" dirty="0" smtClean="0"/>
              <a:t>(real size – except power )</a:t>
            </a:r>
            <a:endParaRPr lang="en-US" sz="1400" dirty="0"/>
          </a:p>
        </p:txBody>
      </p:sp>
      <p:sp>
        <p:nvSpPr>
          <p:cNvPr id="31" name="30 Flecha derecha"/>
          <p:cNvSpPr/>
          <p:nvPr/>
        </p:nvSpPr>
        <p:spPr>
          <a:xfrm>
            <a:off x="4139952" y="2155556"/>
            <a:ext cx="504056"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31 Flecha derecha"/>
          <p:cNvSpPr/>
          <p:nvPr/>
        </p:nvSpPr>
        <p:spPr>
          <a:xfrm>
            <a:off x="1979712" y="4171779"/>
            <a:ext cx="504056"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32 Flecha derecha"/>
          <p:cNvSpPr/>
          <p:nvPr/>
        </p:nvSpPr>
        <p:spPr>
          <a:xfrm rot="20097662">
            <a:off x="3822295" y="3282302"/>
            <a:ext cx="814861"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0" name="Picture 10"/>
          <p:cNvPicPr>
            <a:picLocks noChangeAspect="1" noChangeArrowheads="1"/>
          </p:cNvPicPr>
          <p:nvPr/>
        </p:nvPicPr>
        <p:blipFill>
          <a:blip r:embed="rId8" cstate="print">
            <a:lum bright="10000" contrast="14000"/>
            <a:extLst>
              <a:ext uri="{28A0092B-C50C-407E-A947-70E740481C1C}">
                <a14:useLocalDpi xmlns:a14="http://schemas.microsoft.com/office/drawing/2010/main" xmlns="" val="0"/>
              </a:ext>
            </a:extLst>
          </a:blip>
          <a:srcRect/>
          <a:stretch>
            <a:fillRect/>
          </a:stretch>
        </p:blipFill>
        <p:spPr bwMode="auto">
          <a:xfrm>
            <a:off x="4702866" y="1460829"/>
            <a:ext cx="4117606" cy="30240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9aadf1e2-e1f2-4853-8e48-72359f0e9faa" descr="7DB70B62-B7C3-47EC-BFB0-93416AC11B08@home"/>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051" name="2 CuadroTexto"/>
          <p:cNvSpPr txBox="1">
            <a:spLocks noChangeArrowheads="1"/>
          </p:cNvSpPr>
          <p:nvPr/>
        </p:nvSpPr>
        <p:spPr bwMode="auto">
          <a:xfrm>
            <a:off x="2987824" y="116632"/>
            <a:ext cx="3595664" cy="1323439"/>
          </a:xfrm>
          <a:prstGeom prst="rect">
            <a:avLst/>
          </a:prstGeom>
          <a:noFill/>
          <a:ln w="9525">
            <a:noFill/>
            <a:miter lim="800000"/>
            <a:headEnd/>
            <a:tailEnd/>
          </a:ln>
        </p:spPr>
        <p:txBody>
          <a:bodyPr wrap="none">
            <a:spAutoFit/>
          </a:bodyPr>
          <a:lstStyle/>
          <a:p>
            <a:r>
              <a:rPr lang="es-ES_tradnl" sz="8000" dirty="0" smtClean="0">
                <a:solidFill>
                  <a:schemeClr val="bg1"/>
                </a:solidFill>
                <a:latin typeface="Calibri" pitchFamily="34" charset="0"/>
              </a:rPr>
              <a:t>ELYGRID</a:t>
            </a:r>
            <a:endParaRPr lang="es-ES" sz="8000" dirty="0">
              <a:solidFill>
                <a:schemeClr val="bg1"/>
              </a:solidFill>
              <a:latin typeface="Calibri" pitchFamily="34" charset="0"/>
            </a:endParaRPr>
          </a:p>
        </p:txBody>
      </p:sp>
      <p:sp>
        <p:nvSpPr>
          <p:cNvPr id="2053" name="Rectangle 5"/>
          <p:cNvSpPr>
            <a:spLocks noChangeArrowheads="1"/>
          </p:cNvSpPr>
          <p:nvPr/>
        </p:nvSpPr>
        <p:spPr bwMode="auto">
          <a:xfrm>
            <a:off x="467544" y="1772816"/>
            <a:ext cx="7992888" cy="6155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Improvements to Integrate High </a:t>
            </a:r>
            <a:r>
              <a:rPr kumimoji="0" lang="en-US" sz="1700" b="1" i="1"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en-US" sz="17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Pressure Alkaline </a:t>
            </a:r>
            <a:r>
              <a:rPr kumimoji="0" lang="en-US" sz="1700" b="1" i="1"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Electrolyzers</a:t>
            </a:r>
            <a:r>
              <a:rPr kumimoji="0" lang="en-US" sz="17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for Electricity/H2 production from Renewable Energies to Balance the GRID </a:t>
            </a:r>
            <a:endParaRPr kumimoji="0" lang="en-US" sz="17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5"/>
          <p:cNvSpPr>
            <a:spLocks noChangeArrowheads="1"/>
          </p:cNvSpPr>
          <p:nvPr/>
        </p:nvSpPr>
        <p:spPr bwMode="auto">
          <a:xfrm>
            <a:off x="395536" y="2586390"/>
            <a:ext cx="7992888" cy="270843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Index</a:t>
            </a:r>
          </a:p>
          <a:p>
            <a:pPr marL="0" marR="0" lvl="0" indent="0" defTabSz="914400" rtl="0" eaLnBrk="1" fontAlgn="base" latinLnBrk="0" hangingPunct="1">
              <a:lnSpc>
                <a:spcPct val="100000"/>
              </a:lnSpc>
              <a:spcBef>
                <a:spcPct val="0"/>
              </a:spcBef>
              <a:spcAft>
                <a:spcPct val="0"/>
              </a:spcAft>
              <a:buClrTx/>
              <a:buSzTx/>
              <a:buFontTx/>
              <a:buNone/>
              <a:tabLst/>
            </a:pPr>
            <a:endParaRPr kumimoji="0" lang="en-US" sz="2400" b="1"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914400" lvl="1" indent="-457200">
              <a:buFont typeface="+mj-lt"/>
              <a:buAutoNum type="arabicPeriod"/>
            </a:pPr>
            <a:r>
              <a:rPr lang="en-US" sz="2400" dirty="0" smtClean="0">
                <a:solidFill>
                  <a:schemeClr val="bg2"/>
                </a:solidFill>
                <a:latin typeface="Arial" pitchFamily="34" charset="0"/>
                <a:cs typeface="Arial" pitchFamily="34" charset="0"/>
              </a:rPr>
              <a:t>Project &amp; Consortium</a:t>
            </a:r>
          </a:p>
          <a:p>
            <a:pPr marL="914400" lvl="1" indent="-457200">
              <a:buFont typeface="+mj-lt"/>
              <a:buAutoNum type="arabicPeriod"/>
            </a:pPr>
            <a:r>
              <a:rPr lang="en-US" sz="2400" dirty="0" smtClean="0">
                <a:solidFill>
                  <a:schemeClr val="bg2"/>
                </a:solidFill>
                <a:latin typeface="Arial" pitchFamily="34" charset="0"/>
                <a:cs typeface="Arial" pitchFamily="34" charset="0"/>
              </a:rPr>
              <a:t>Motivation &amp; Goals </a:t>
            </a:r>
          </a:p>
          <a:p>
            <a:pPr marL="914400" lvl="1" indent="-457200">
              <a:buFont typeface="+mj-lt"/>
              <a:buAutoNum type="arabicPeriod"/>
            </a:pPr>
            <a:r>
              <a:rPr lang="en-US" sz="2400" dirty="0" smtClean="0">
                <a:latin typeface="Arial" pitchFamily="34" charset="0"/>
                <a:cs typeface="Arial" pitchFamily="34" charset="0"/>
              </a:rPr>
              <a:t>Work package development</a:t>
            </a:r>
          </a:p>
          <a:p>
            <a:pPr marL="914400" lvl="1" indent="-457200">
              <a:buFont typeface="+mj-lt"/>
              <a:buAutoNum type="arabicPeriod"/>
            </a:pPr>
            <a:r>
              <a:rPr lang="en-US" sz="2400" dirty="0" smtClean="0">
                <a:solidFill>
                  <a:schemeClr val="bg2"/>
                </a:solidFill>
                <a:latin typeface="Arial" pitchFamily="34" charset="0"/>
                <a:cs typeface="Arial" pitchFamily="34" charset="0"/>
              </a:rPr>
              <a:t> Expected results</a:t>
            </a:r>
          </a:p>
          <a:p>
            <a:pPr marL="914400" lvl="1" indent="-457200">
              <a:buFont typeface="+mj-lt"/>
              <a:buAutoNum type="arabicPeriod"/>
            </a:pPr>
            <a:r>
              <a:rPr kumimoji="0" lang="en-US" sz="2400" u="none" strike="noStrike" cap="none" normalizeH="0" dirty="0" smtClean="0">
                <a:ln>
                  <a:noFill/>
                </a:ln>
                <a:solidFill>
                  <a:schemeClr val="bg2"/>
                </a:solidFill>
                <a:effectLst/>
                <a:latin typeface="Arial" pitchFamily="34" charset="0"/>
                <a:cs typeface="Arial" pitchFamily="34" charset="0"/>
              </a:rPr>
              <a:t> Continuation plan</a:t>
            </a:r>
            <a:endParaRPr kumimoji="0" lang="en-US" sz="2400" u="none" strike="noStrike" cap="none" normalizeH="0" baseline="0" dirty="0" smtClean="0">
              <a:ln>
                <a:noFill/>
              </a:ln>
              <a:solidFill>
                <a:schemeClr val="bg2"/>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f1f4fc2d-2dca-48f5-a187-6d422ce5e20a" descr="767A8BDA-EC60-4335-9112-1EE11ED32A5C@home"/>
          <p:cNvPicPr>
            <a:picLocks noChangeAspect="1" noChangeArrowheads="1"/>
          </p:cNvPicPr>
          <p:nvPr/>
        </p:nvPicPr>
        <p:blipFill>
          <a:blip r:embed="rId3" cstate="print"/>
          <a:srcRect/>
          <a:stretch>
            <a:fillRect/>
          </a:stretch>
        </p:blipFill>
        <p:spPr bwMode="auto">
          <a:xfrm>
            <a:off x="0" y="0"/>
            <a:ext cx="9144000" cy="6867525"/>
          </a:xfrm>
          <a:prstGeom prst="rect">
            <a:avLst/>
          </a:prstGeom>
          <a:noFill/>
          <a:ln w="9525">
            <a:noFill/>
            <a:miter lim="800000"/>
            <a:headEnd/>
            <a:tailEnd/>
          </a:ln>
        </p:spPr>
      </p:pic>
      <p:sp>
        <p:nvSpPr>
          <p:cNvPr id="3075" name="2 CuadroTexto"/>
          <p:cNvSpPr txBox="1">
            <a:spLocks noChangeArrowheads="1"/>
          </p:cNvSpPr>
          <p:nvPr/>
        </p:nvSpPr>
        <p:spPr bwMode="auto">
          <a:xfrm>
            <a:off x="323528" y="1412776"/>
            <a:ext cx="1775038" cy="400110"/>
          </a:xfrm>
          <a:prstGeom prst="rect">
            <a:avLst/>
          </a:prstGeom>
          <a:noFill/>
          <a:ln w="9525">
            <a:noFill/>
            <a:miter lim="800000"/>
            <a:headEnd/>
            <a:tailEnd/>
          </a:ln>
        </p:spPr>
        <p:txBody>
          <a:bodyPr wrap="none">
            <a:spAutoFit/>
          </a:bodyPr>
          <a:lstStyle/>
          <a:p>
            <a:r>
              <a:rPr lang="en-US" sz="2000" b="1" u="sng" smtClean="0">
                <a:latin typeface="Arial" pitchFamily="34" charset="0"/>
                <a:cs typeface="Arial" pitchFamily="34" charset="0"/>
              </a:rPr>
              <a:t>WP structure</a:t>
            </a:r>
            <a:endParaRPr lang="en-US" sz="2000" b="1" u="sng">
              <a:latin typeface="Arial" pitchFamily="34" charset="0"/>
              <a:cs typeface="Arial" pitchFamily="34" charset="0"/>
            </a:endParaRPr>
          </a:p>
        </p:txBody>
      </p:sp>
      <p:pic>
        <p:nvPicPr>
          <p:cNvPr id="9217" name="Picture 1"/>
          <p:cNvPicPr>
            <a:picLocks noChangeAspect="1" noChangeArrowheads="1"/>
          </p:cNvPicPr>
          <p:nvPr/>
        </p:nvPicPr>
        <p:blipFill>
          <a:blip r:embed="rId4" cstate="print"/>
          <a:srcRect l="1438" t="15527" r="30829" b="49004"/>
          <a:stretch>
            <a:fillRect/>
          </a:stretch>
        </p:blipFill>
        <p:spPr bwMode="auto">
          <a:xfrm>
            <a:off x="167899" y="1862340"/>
            <a:ext cx="8724582" cy="3654892"/>
          </a:xfrm>
          <a:prstGeom prst="rect">
            <a:avLst/>
          </a:prstGeom>
          <a:noFill/>
          <a:ln w="9525">
            <a:noFill/>
            <a:miter lim="800000"/>
            <a:headEnd/>
            <a:tailEnd/>
          </a:ln>
        </p:spPr>
      </p:pic>
      <p:sp>
        <p:nvSpPr>
          <p:cNvPr id="6" name="2 CuadroTexto"/>
          <p:cNvSpPr txBox="1">
            <a:spLocks noChangeArrowheads="1"/>
          </p:cNvSpPr>
          <p:nvPr/>
        </p:nvSpPr>
        <p:spPr bwMode="auto">
          <a:xfrm>
            <a:off x="395536" y="692696"/>
            <a:ext cx="4973541" cy="400110"/>
          </a:xfrm>
          <a:prstGeom prst="rect">
            <a:avLst/>
          </a:prstGeom>
          <a:noFill/>
          <a:ln w="9525">
            <a:noFill/>
            <a:miter lim="800000"/>
            <a:headEnd/>
            <a:tailEnd/>
          </a:ln>
        </p:spPr>
        <p:txBody>
          <a:bodyPr wrap="none">
            <a:spAutoFit/>
          </a:bodyPr>
          <a:lstStyle/>
          <a:p>
            <a:r>
              <a:rPr lang="en-US" sz="2000" b="1" dirty="0" smtClean="0">
                <a:latin typeface="Arial" pitchFamily="34" charset="0"/>
                <a:cs typeface="Arial" pitchFamily="34" charset="0"/>
              </a:rPr>
              <a:t>ELYGRID – Work package development</a:t>
            </a:r>
            <a:endParaRPr lang="en-US" sz="20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f1f4fc2d-2dca-48f5-a187-6d422ce5e20a" descr="767A8BDA-EC60-4335-9112-1EE11ED32A5C@home"/>
          <p:cNvPicPr>
            <a:picLocks noChangeAspect="1" noChangeArrowheads="1"/>
          </p:cNvPicPr>
          <p:nvPr/>
        </p:nvPicPr>
        <p:blipFill>
          <a:blip r:embed="rId3" cstate="print"/>
          <a:srcRect/>
          <a:stretch>
            <a:fillRect/>
          </a:stretch>
        </p:blipFill>
        <p:spPr bwMode="auto">
          <a:xfrm>
            <a:off x="0" y="0"/>
            <a:ext cx="9144000" cy="6867525"/>
          </a:xfrm>
          <a:prstGeom prst="rect">
            <a:avLst/>
          </a:prstGeom>
          <a:noFill/>
          <a:ln w="9525">
            <a:noFill/>
            <a:miter lim="800000"/>
            <a:headEnd/>
            <a:tailEnd/>
          </a:ln>
        </p:spPr>
      </p:pic>
      <p:sp>
        <p:nvSpPr>
          <p:cNvPr id="6" name="2 CuadroTexto"/>
          <p:cNvSpPr txBox="1">
            <a:spLocks noChangeArrowheads="1"/>
          </p:cNvSpPr>
          <p:nvPr/>
        </p:nvSpPr>
        <p:spPr bwMode="auto">
          <a:xfrm>
            <a:off x="395536" y="692696"/>
            <a:ext cx="6844438" cy="400110"/>
          </a:xfrm>
          <a:prstGeom prst="rect">
            <a:avLst/>
          </a:prstGeom>
          <a:noFill/>
          <a:ln w="9525">
            <a:noFill/>
            <a:miter lim="800000"/>
            <a:headEnd/>
            <a:tailEnd/>
          </a:ln>
        </p:spPr>
        <p:txBody>
          <a:bodyPr wrap="none">
            <a:spAutoFit/>
          </a:bodyPr>
          <a:lstStyle/>
          <a:p>
            <a:r>
              <a:rPr lang="en-US" sz="2000" b="1" dirty="0" smtClean="0">
                <a:latin typeface="Arial" pitchFamily="34" charset="0"/>
                <a:cs typeface="Arial" pitchFamily="34" charset="0"/>
              </a:rPr>
              <a:t>ELYGRID – WP development. WP 2 – Cell Improvement</a:t>
            </a:r>
            <a:endParaRPr lang="en-US" sz="2000" b="1" dirty="0">
              <a:latin typeface="Arial" pitchFamily="34" charset="0"/>
              <a:cs typeface="Arial" pitchFamily="34" charset="0"/>
            </a:endParaRPr>
          </a:p>
        </p:txBody>
      </p:sp>
      <p:sp>
        <p:nvSpPr>
          <p:cNvPr id="8" name="Content Placeholder 2"/>
          <p:cNvSpPr txBox="1">
            <a:spLocks/>
          </p:cNvSpPr>
          <p:nvPr/>
        </p:nvSpPr>
        <p:spPr bwMode="auto">
          <a:xfrm>
            <a:off x="250825" y="1340768"/>
            <a:ext cx="8893175" cy="1152525"/>
          </a:xfrm>
          <a:prstGeom prst="rect">
            <a:avLst/>
          </a:prstGeom>
          <a:noFill/>
          <a:ln w="9525">
            <a:noFill/>
            <a:miter lim="800000"/>
            <a:headEnd/>
            <a:tailEnd/>
          </a:ln>
        </p:spPr>
        <p:txBody>
          <a:bodyPr/>
          <a:lstStyle/>
          <a:p>
            <a:pPr defTabSz="457200" eaLnBrk="1" hangingPunct="1">
              <a:buClr>
                <a:srgbClr val="194C84"/>
              </a:buClr>
              <a:buFont typeface="Arial" charset="0"/>
              <a:buNone/>
              <a:defRPr/>
            </a:pPr>
            <a:r>
              <a:rPr lang="en-US" sz="2000" b="1" kern="0" dirty="0">
                <a:latin typeface="Calibri" pitchFamily="34" charset="0"/>
                <a:ea typeface="+mn-ea"/>
              </a:rPr>
              <a:t>Goal</a:t>
            </a:r>
            <a:r>
              <a:rPr lang="en-US" sz="2000" kern="0" dirty="0">
                <a:latin typeface="Calibri" pitchFamily="34" charset="0"/>
                <a:ea typeface="+mn-ea"/>
              </a:rPr>
              <a:t>: Develop materials for increased KOH temperature and concentration and increase current density (</a:t>
            </a:r>
            <a:r>
              <a:rPr lang="en-US" sz="2000" kern="0" dirty="0">
                <a:latin typeface="Calibri" pitchFamily="34" charset="0"/>
              </a:rPr>
              <a:t>-&gt; </a:t>
            </a:r>
            <a:r>
              <a:rPr lang="en-US" sz="2000" kern="0" dirty="0">
                <a:latin typeface="Calibri" pitchFamily="34" charset="0"/>
                <a:ea typeface="+mn-ea"/>
              </a:rPr>
              <a:t>decrease cell voltage and increase efficiency). </a:t>
            </a:r>
            <a:r>
              <a:rPr lang="en-US" sz="2000" kern="0" dirty="0">
                <a:latin typeface="Calibri" pitchFamily="34" charset="0"/>
              </a:rPr>
              <a:t>Identification of the critical factors for the membrane efficiency.</a:t>
            </a:r>
          </a:p>
          <a:p>
            <a:pPr defTabSz="457200" eaLnBrk="1" hangingPunct="1">
              <a:buClr>
                <a:srgbClr val="194C84"/>
              </a:buClr>
              <a:buFont typeface="Arial" charset="0"/>
              <a:buNone/>
              <a:defRPr/>
            </a:pPr>
            <a:endParaRPr lang="en-US" sz="2000" kern="0" dirty="0">
              <a:latin typeface="Calibri" pitchFamily="34" charset="0"/>
              <a:ea typeface="+mn-ea"/>
            </a:endParaRPr>
          </a:p>
        </p:txBody>
      </p:sp>
      <p:sp>
        <p:nvSpPr>
          <p:cNvPr id="9" name="Content Placeholder 2"/>
          <p:cNvSpPr txBox="1">
            <a:spLocks/>
          </p:cNvSpPr>
          <p:nvPr/>
        </p:nvSpPr>
        <p:spPr bwMode="auto">
          <a:xfrm>
            <a:off x="251520" y="2420888"/>
            <a:ext cx="4176713" cy="3482975"/>
          </a:xfrm>
          <a:prstGeom prst="rect">
            <a:avLst/>
          </a:prstGeom>
          <a:noFill/>
          <a:ln w="9525">
            <a:noFill/>
            <a:miter lim="800000"/>
            <a:headEnd/>
            <a:tailEnd/>
          </a:ln>
        </p:spPr>
        <p:txBody>
          <a:bodyPr/>
          <a:lstStyle/>
          <a:p>
            <a:pPr defTabSz="457200" eaLnBrk="1" hangingPunct="1">
              <a:buClr>
                <a:srgbClr val="194C84"/>
              </a:buClr>
              <a:buFont typeface="Arial" charset="0"/>
              <a:buNone/>
              <a:defRPr/>
            </a:pPr>
            <a:r>
              <a:rPr lang="en-US" sz="2000" b="1" kern="0" dirty="0">
                <a:latin typeface="Calibri" pitchFamily="34" charset="0"/>
              </a:rPr>
              <a:t>Progress:</a:t>
            </a:r>
          </a:p>
          <a:p>
            <a:pPr defTabSz="457200" eaLnBrk="1" hangingPunct="1">
              <a:buClr>
                <a:srgbClr val="194C84"/>
              </a:buClr>
              <a:defRPr/>
            </a:pPr>
            <a:r>
              <a:rPr lang="en-US" sz="2000" kern="0" dirty="0">
                <a:latin typeface="Calibri" pitchFamily="34" charset="0"/>
              </a:rPr>
              <a:t>Down selection on materials. Cost and manufacturability assessment</a:t>
            </a:r>
            <a:r>
              <a:rPr lang="en-US" sz="2000" kern="0" dirty="0" smtClean="0">
                <a:latin typeface="Calibri" pitchFamily="34" charset="0"/>
              </a:rPr>
              <a:t>.</a:t>
            </a:r>
          </a:p>
          <a:p>
            <a:pPr defTabSz="457200" eaLnBrk="1" hangingPunct="1">
              <a:buClr>
                <a:srgbClr val="194C84"/>
              </a:buClr>
              <a:defRPr/>
            </a:pPr>
            <a:r>
              <a:rPr lang="en-US" sz="1000" kern="0" dirty="0" smtClean="0">
                <a:latin typeface="Calibri" pitchFamily="34" charset="0"/>
              </a:rPr>
              <a:t> </a:t>
            </a:r>
            <a:endParaRPr lang="en-US" sz="1000" kern="0" dirty="0">
              <a:latin typeface="Calibri" pitchFamily="34" charset="0"/>
            </a:endParaRPr>
          </a:p>
          <a:p>
            <a:pPr defTabSz="457200" eaLnBrk="1" hangingPunct="1">
              <a:buClr>
                <a:srgbClr val="194C84"/>
              </a:buClr>
              <a:defRPr/>
            </a:pPr>
            <a:r>
              <a:rPr lang="en-US" sz="2000" kern="0" dirty="0" smtClean="0">
                <a:latin typeface="Calibri" pitchFamily="34" charset="0"/>
              </a:rPr>
              <a:t>Membrane characterization.</a:t>
            </a:r>
          </a:p>
          <a:p>
            <a:pPr defTabSz="457200" eaLnBrk="1" hangingPunct="1">
              <a:buClr>
                <a:srgbClr val="194C84"/>
              </a:buClr>
              <a:defRPr/>
            </a:pPr>
            <a:endParaRPr lang="en-US" sz="1000" kern="0" dirty="0">
              <a:latin typeface="Calibri" pitchFamily="34" charset="0"/>
            </a:endParaRPr>
          </a:p>
          <a:p>
            <a:pPr defTabSz="457200" eaLnBrk="1" hangingPunct="1">
              <a:buClr>
                <a:srgbClr val="194C84"/>
              </a:buClr>
              <a:defRPr/>
            </a:pPr>
            <a:r>
              <a:rPr lang="en-US" sz="2000" b="1" kern="0" dirty="0">
                <a:latin typeface="Calibri" pitchFamily="34" charset="0"/>
              </a:rPr>
              <a:t>Next Steps:</a:t>
            </a:r>
          </a:p>
          <a:p>
            <a:pPr defTabSz="457200" eaLnBrk="1" hangingPunct="1">
              <a:buClr>
                <a:srgbClr val="194C84"/>
              </a:buClr>
              <a:defRPr/>
            </a:pPr>
            <a:r>
              <a:rPr lang="en-US" sz="2000" kern="0" dirty="0">
                <a:latin typeface="Calibri" pitchFamily="34" charset="0"/>
              </a:rPr>
              <a:t>Further experiments (corrosion and electrochemical at operation T and P) in 130 </a:t>
            </a:r>
            <a:r>
              <a:rPr lang="en-US" sz="2000" kern="0" dirty="0" smtClean="0">
                <a:latin typeface="Calibri" pitchFamily="34" charset="0"/>
              </a:rPr>
              <a:t>mm.</a:t>
            </a:r>
            <a:endParaRPr lang="en-US" sz="2000" kern="0" dirty="0">
              <a:latin typeface="Calibri" pitchFamily="34" charset="0"/>
            </a:endParaRPr>
          </a:p>
          <a:p>
            <a:pPr defTabSz="457200" eaLnBrk="1" hangingPunct="1">
              <a:buClr>
                <a:srgbClr val="194C84"/>
              </a:buClr>
              <a:defRPr/>
            </a:pPr>
            <a:endParaRPr lang="en-US" sz="1000" kern="0" dirty="0" smtClean="0">
              <a:latin typeface="Calibri" pitchFamily="34" charset="0"/>
            </a:endParaRPr>
          </a:p>
          <a:p>
            <a:pPr defTabSz="457200" eaLnBrk="1" hangingPunct="1">
              <a:buClr>
                <a:srgbClr val="194C84"/>
              </a:buClr>
              <a:buFont typeface="Arial" charset="0"/>
              <a:buNone/>
              <a:defRPr/>
            </a:pPr>
            <a:endParaRPr lang="en-US" sz="2000" kern="0" dirty="0">
              <a:latin typeface="Calibri" pitchFamily="34" charset="0"/>
              <a:ea typeface="+mn-ea"/>
            </a:endParaRPr>
          </a:p>
        </p:txBody>
      </p:sp>
      <p:pic>
        <p:nvPicPr>
          <p:cNvPr id="10" name="Grafik 7"/>
          <p:cNvPicPr>
            <a:picLocks noChangeAspect="1" noChangeArrowheads="1"/>
          </p:cNvPicPr>
          <p:nvPr/>
        </p:nvPicPr>
        <p:blipFill>
          <a:blip r:embed="rId4" cstate="print"/>
          <a:srcRect l="9871" r="9718" b="14583"/>
          <a:stretch>
            <a:fillRect/>
          </a:stretch>
        </p:blipFill>
        <p:spPr bwMode="auto">
          <a:xfrm>
            <a:off x="4433102" y="2493293"/>
            <a:ext cx="4320480" cy="300501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f1f4fc2d-2dca-48f5-a187-6d422ce5e20a" descr="767A8BDA-EC60-4335-9112-1EE11ED32A5C@home"/>
          <p:cNvPicPr>
            <a:picLocks noChangeAspect="1" noChangeArrowheads="1"/>
          </p:cNvPicPr>
          <p:nvPr/>
        </p:nvPicPr>
        <p:blipFill>
          <a:blip r:embed="rId3" cstate="print"/>
          <a:srcRect/>
          <a:stretch>
            <a:fillRect/>
          </a:stretch>
        </p:blipFill>
        <p:spPr bwMode="auto">
          <a:xfrm>
            <a:off x="0" y="0"/>
            <a:ext cx="9144000" cy="6867525"/>
          </a:xfrm>
          <a:prstGeom prst="rect">
            <a:avLst/>
          </a:prstGeom>
          <a:noFill/>
          <a:ln w="9525">
            <a:noFill/>
            <a:miter lim="800000"/>
            <a:headEnd/>
            <a:tailEnd/>
          </a:ln>
        </p:spPr>
      </p:pic>
      <p:sp>
        <p:nvSpPr>
          <p:cNvPr id="6" name="2 CuadroTexto"/>
          <p:cNvSpPr txBox="1">
            <a:spLocks noChangeArrowheads="1"/>
          </p:cNvSpPr>
          <p:nvPr/>
        </p:nvSpPr>
        <p:spPr bwMode="auto">
          <a:xfrm>
            <a:off x="395536" y="692696"/>
            <a:ext cx="6844438" cy="400110"/>
          </a:xfrm>
          <a:prstGeom prst="rect">
            <a:avLst/>
          </a:prstGeom>
          <a:noFill/>
          <a:ln w="9525">
            <a:noFill/>
            <a:miter lim="800000"/>
            <a:headEnd/>
            <a:tailEnd/>
          </a:ln>
        </p:spPr>
        <p:txBody>
          <a:bodyPr wrap="none">
            <a:spAutoFit/>
          </a:bodyPr>
          <a:lstStyle/>
          <a:p>
            <a:r>
              <a:rPr lang="en-US" sz="2000" b="1" dirty="0" smtClean="0">
                <a:latin typeface="Arial" pitchFamily="34" charset="0"/>
                <a:cs typeface="Arial" pitchFamily="34" charset="0"/>
              </a:rPr>
              <a:t>ELYGRID – WP development. WP 2 – Cell Improvement</a:t>
            </a:r>
            <a:endParaRPr lang="en-US" sz="2000" b="1" dirty="0">
              <a:latin typeface="Arial" pitchFamily="34" charset="0"/>
              <a:cs typeface="Arial" pitchFamily="34" charset="0"/>
            </a:endParaRPr>
          </a:p>
        </p:txBody>
      </p:sp>
      <p:pic>
        <p:nvPicPr>
          <p:cNvPr id="21"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23528" y="1268760"/>
            <a:ext cx="2466975" cy="24288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2"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627784" y="1268760"/>
            <a:ext cx="2066925" cy="24288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3" name="Bild 70"/>
          <p:cNvPicPr>
            <a:picLocks/>
          </p:cNvPicPr>
          <p:nvPr/>
        </p:nvPicPr>
        <p:blipFill>
          <a:blip r:embed="rId6" cstate="print">
            <a:extLst>
              <a:ext uri="{BEBA8EAE-BF5A-486C-A8C5-ECC9F3942E4B}">
                <a14:imgProps xmlns:a14="http://schemas.microsoft.com/office/drawing/2010/main" xmlns="">
                  <a14:imgLayer r:embed="rId7">
                    <a14:imgEffect>
                      <a14:sharpenSoften amount="25000"/>
                    </a14:imgEffect>
                    <a14:imgEffect>
                      <a14:brightnessContrast contrast="-20000"/>
                    </a14:imgEffect>
                  </a14:imgLayer>
                </a14:imgProps>
              </a:ext>
              <a:ext uri="{28A0092B-C50C-407E-A947-70E740481C1C}">
                <a14:useLocalDpi xmlns:a14="http://schemas.microsoft.com/office/drawing/2010/main" xmlns="" val="0"/>
              </a:ext>
            </a:extLst>
          </a:blip>
          <a:srcRect/>
          <a:stretch>
            <a:fillRect/>
          </a:stretch>
        </p:blipFill>
        <p:spPr bwMode="auto">
          <a:xfrm>
            <a:off x="251520" y="3861048"/>
            <a:ext cx="4229100" cy="1757680"/>
          </a:xfrm>
          <a:prstGeom prst="rect">
            <a:avLst/>
          </a:prstGeom>
          <a:noFill/>
          <a:ln w="9525">
            <a:noFill/>
            <a:miter lim="800000"/>
            <a:headEnd/>
            <a:tailEnd/>
          </a:ln>
        </p:spPr>
      </p:pic>
      <p:pic>
        <p:nvPicPr>
          <p:cNvPr id="1026" name="Picture 4" descr="vertikale gietlijn1"/>
          <p:cNvPicPr>
            <a:picLocks noChangeAspect="1" noChangeArrowheads="1"/>
          </p:cNvPicPr>
          <p:nvPr/>
        </p:nvPicPr>
        <p:blipFill>
          <a:blip r:embed="rId8" cstate="print"/>
          <a:srcRect/>
          <a:stretch>
            <a:fillRect/>
          </a:stretch>
        </p:blipFill>
        <p:spPr bwMode="auto">
          <a:xfrm>
            <a:off x="5364088" y="1484784"/>
            <a:ext cx="2952328" cy="394762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f1f4fc2d-2dca-48f5-a187-6d422ce5e20a" descr="767A8BDA-EC60-4335-9112-1EE11ED32A5C@home"/>
          <p:cNvPicPr>
            <a:picLocks noChangeAspect="1" noChangeArrowheads="1"/>
          </p:cNvPicPr>
          <p:nvPr/>
        </p:nvPicPr>
        <p:blipFill>
          <a:blip r:embed="rId3" cstate="print"/>
          <a:srcRect/>
          <a:stretch>
            <a:fillRect/>
          </a:stretch>
        </p:blipFill>
        <p:spPr bwMode="auto">
          <a:xfrm>
            <a:off x="0" y="0"/>
            <a:ext cx="9144000" cy="6867525"/>
          </a:xfrm>
          <a:prstGeom prst="rect">
            <a:avLst/>
          </a:prstGeom>
          <a:noFill/>
          <a:ln w="9525">
            <a:noFill/>
            <a:miter lim="800000"/>
            <a:headEnd/>
            <a:tailEnd/>
          </a:ln>
        </p:spPr>
      </p:pic>
      <p:sp>
        <p:nvSpPr>
          <p:cNvPr id="6" name="2 CuadroTexto"/>
          <p:cNvSpPr txBox="1">
            <a:spLocks noChangeArrowheads="1"/>
          </p:cNvSpPr>
          <p:nvPr/>
        </p:nvSpPr>
        <p:spPr bwMode="auto">
          <a:xfrm>
            <a:off x="395536" y="692696"/>
            <a:ext cx="6844438" cy="400110"/>
          </a:xfrm>
          <a:prstGeom prst="rect">
            <a:avLst/>
          </a:prstGeom>
          <a:noFill/>
          <a:ln w="9525">
            <a:noFill/>
            <a:miter lim="800000"/>
            <a:headEnd/>
            <a:tailEnd/>
          </a:ln>
        </p:spPr>
        <p:txBody>
          <a:bodyPr wrap="none">
            <a:spAutoFit/>
          </a:bodyPr>
          <a:lstStyle/>
          <a:p>
            <a:r>
              <a:rPr lang="en-US" sz="2000" b="1" dirty="0" smtClean="0">
                <a:latin typeface="Arial" pitchFamily="34" charset="0"/>
                <a:cs typeface="Arial" pitchFamily="34" charset="0"/>
              </a:rPr>
              <a:t>ELYGRID – WP development. WP 2 – Cell Improvement</a:t>
            </a:r>
            <a:endParaRPr lang="en-US" sz="2000" b="1" dirty="0">
              <a:latin typeface="Arial" pitchFamily="34" charset="0"/>
              <a:cs typeface="Arial" pitchFamily="34" charset="0"/>
            </a:endParaRPr>
          </a:p>
        </p:txBody>
      </p:sp>
      <p:graphicFrame>
        <p:nvGraphicFramePr>
          <p:cNvPr id="10" name="Chart 11"/>
          <p:cNvGraphicFramePr>
            <a:graphicFrameLocks/>
          </p:cNvGraphicFramePr>
          <p:nvPr>
            <p:extLst>
              <p:ext uri="{D42A27DB-BD31-4B8C-83A1-F6EECF244321}">
                <p14:modId xmlns:p14="http://schemas.microsoft.com/office/powerpoint/2010/main" xmlns="" val="1921964394"/>
              </p:ext>
            </p:extLst>
          </p:nvPr>
        </p:nvGraphicFramePr>
        <p:xfrm>
          <a:off x="467544" y="1988840"/>
          <a:ext cx="8208912" cy="3672408"/>
        </p:xfrm>
        <a:graphic>
          <a:graphicData uri="http://schemas.openxmlformats.org/drawingml/2006/chart">
            <c:chart xmlns:c="http://schemas.openxmlformats.org/drawingml/2006/chart" xmlns:r="http://schemas.openxmlformats.org/officeDocument/2006/relationships" r:id="rId4"/>
          </a:graphicData>
        </a:graphic>
      </p:graphicFrame>
      <p:sp>
        <p:nvSpPr>
          <p:cNvPr id="7" name="7 Rectángulo"/>
          <p:cNvSpPr/>
          <p:nvPr/>
        </p:nvSpPr>
        <p:spPr>
          <a:xfrm>
            <a:off x="395536" y="1340768"/>
            <a:ext cx="8568952" cy="430887"/>
          </a:xfrm>
          <a:prstGeom prst="rect">
            <a:avLst/>
          </a:prstGeom>
        </p:spPr>
        <p:txBody>
          <a:bodyPr wrap="square">
            <a:spAutoFit/>
          </a:bodyPr>
          <a:lstStyle/>
          <a:p>
            <a:pPr algn="ctr">
              <a:spcBef>
                <a:spcPts val="600"/>
              </a:spcBef>
              <a:spcAft>
                <a:spcPts val="600"/>
              </a:spcAft>
              <a:buSzPct val="100000"/>
            </a:pPr>
            <a:r>
              <a:rPr lang="fr-CH" sz="2200" dirty="0" smtClean="0"/>
              <a:t>Old </a:t>
            </a:r>
            <a:r>
              <a:rPr lang="es-ES_tradnl" sz="2200" dirty="0" smtClean="0"/>
              <a:t>vs</a:t>
            </a:r>
            <a:r>
              <a:rPr lang="pl-PL" sz="2200" dirty="0" smtClean="0"/>
              <a:t> </a:t>
            </a:r>
            <a:r>
              <a:rPr lang="es-ES_tradnl" sz="2200" dirty="0" smtClean="0"/>
              <a:t>new </a:t>
            </a:r>
            <a:r>
              <a:rPr lang="es-ES_tradnl" sz="2200" dirty="0" err="1" smtClean="0"/>
              <a:t>cell</a:t>
            </a:r>
            <a:r>
              <a:rPr lang="es-ES_tradnl" sz="2200" dirty="0" smtClean="0"/>
              <a:t> </a:t>
            </a:r>
            <a:r>
              <a:rPr lang="es-ES_tradnl" sz="2200" dirty="0" err="1" smtClean="0"/>
              <a:t>technology</a:t>
            </a:r>
            <a:r>
              <a:rPr lang="es-ES_tradnl" sz="2200" dirty="0" smtClean="0"/>
              <a:t> a</a:t>
            </a:r>
            <a:r>
              <a:rPr lang="pl-PL" sz="2200" dirty="0" smtClean="0"/>
              <a:t>t working conditions (</a:t>
            </a:r>
            <a:r>
              <a:rPr lang="de-CH" sz="2200" dirty="0" smtClean="0"/>
              <a:t>30 bar, </a:t>
            </a:r>
            <a:r>
              <a:rPr lang="pl-PL" sz="2200" dirty="0" smtClean="0"/>
              <a:t>~ 80 </a:t>
            </a:r>
            <a:r>
              <a:rPr lang="pl-PL" sz="2200" baseline="30000" dirty="0" smtClean="0"/>
              <a:t>o</a:t>
            </a:r>
            <a:r>
              <a:rPr lang="pl-PL" sz="2200" dirty="0" smtClean="0"/>
              <a:t>C)</a:t>
            </a:r>
            <a:endParaRPr lang="de-CH" sz="22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f1f4fc2d-2dca-48f5-a187-6d422ce5e20a" descr="767A8BDA-EC60-4335-9112-1EE11ED32A5C@home"/>
          <p:cNvPicPr>
            <a:picLocks noChangeAspect="1" noChangeArrowheads="1"/>
          </p:cNvPicPr>
          <p:nvPr/>
        </p:nvPicPr>
        <p:blipFill>
          <a:blip r:embed="rId4" cstate="print"/>
          <a:srcRect/>
          <a:stretch>
            <a:fillRect/>
          </a:stretch>
        </p:blipFill>
        <p:spPr bwMode="auto">
          <a:xfrm>
            <a:off x="0" y="0"/>
            <a:ext cx="9144000" cy="6867525"/>
          </a:xfrm>
          <a:prstGeom prst="rect">
            <a:avLst/>
          </a:prstGeom>
          <a:noFill/>
          <a:ln w="9525">
            <a:noFill/>
            <a:miter lim="800000"/>
            <a:headEnd/>
            <a:tailEnd/>
          </a:ln>
        </p:spPr>
      </p:pic>
      <p:sp>
        <p:nvSpPr>
          <p:cNvPr id="6" name="2 CuadroTexto"/>
          <p:cNvSpPr txBox="1">
            <a:spLocks noChangeArrowheads="1"/>
          </p:cNvSpPr>
          <p:nvPr/>
        </p:nvSpPr>
        <p:spPr bwMode="auto">
          <a:xfrm>
            <a:off x="395536" y="692696"/>
            <a:ext cx="6887719" cy="400110"/>
          </a:xfrm>
          <a:prstGeom prst="rect">
            <a:avLst/>
          </a:prstGeom>
          <a:noFill/>
          <a:ln w="9525">
            <a:noFill/>
            <a:miter lim="800000"/>
            <a:headEnd/>
            <a:tailEnd/>
          </a:ln>
        </p:spPr>
        <p:txBody>
          <a:bodyPr wrap="none">
            <a:spAutoFit/>
          </a:bodyPr>
          <a:lstStyle/>
          <a:p>
            <a:r>
              <a:rPr lang="en-US" sz="2000" b="1" dirty="0" smtClean="0">
                <a:latin typeface="Arial" pitchFamily="34" charset="0"/>
                <a:cs typeface="Arial" pitchFamily="34" charset="0"/>
              </a:rPr>
              <a:t>ELYGRID – WP development. WP 3 – Power electronics</a:t>
            </a:r>
            <a:endParaRPr lang="en-US" sz="2000" b="1" dirty="0">
              <a:latin typeface="Arial" pitchFamily="34" charset="0"/>
              <a:cs typeface="Arial" pitchFamily="34" charset="0"/>
            </a:endParaRPr>
          </a:p>
        </p:txBody>
      </p:sp>
      <p:sp>
        <p:nvSpPr>
          <p:cNvPr id="7" name="Content Placeholder 2"/>
          <p:cNvSpPr txBox="1">
            <a:spLocks/>
          </p:cNvSpPr>
          <p:nvPr/>
        </p:nvSpPr>
        <p:spPr bwMode="auto">
          <a:xfrm>
            <a:off x="337440" y="1340768"/>
            <a:ext cx="8640960" cy="1368425"/>
          </a:xfrm>
          <a:prstGeom prst="rect">
            <a:avLst/>
          </a:prstGeom>
          <a:noFill/>
          <a:ln w="9525">
            <a:noFill/>
            <a:miter lim="800000"/>
            <a:headEnd/>
            <a:tailEnd/>
          </a:ln>
        </p:spPr>
        <p:txBody>
          <a:bodyPr/>
          <a:lstStyle/>
          <a:p>
            <a:pPr defTabSz="457200" eaLnBrk="1" hangingPunct="1">
              <a:buClr>
                <a:srgbClr val="194C84"/>
              </a:buClr>
              <a:buFont typeface="Arial" charset="0"/>
              <a:buNone/>
              <a:defRPr/>
            </a:pPr>
            <a:r>
              <a:rPr lang="en-US" sz="2000" b="1" kern="0" dirty="0">
                <a:latin typeface="Calibri" pitchFamily="34" charset="0"/>
                <a:ea typeface="+mn-ea"/>
              </a:rPr>
              <a:t>Goal</a:t>
            </a:r>
            <a:r>
              <a:rPr lang="en-US" sz="2000" kern="0" dirty="0">
                <a:latin typeface="Calibri" pitchFamily="34" charset="0"/>
                <a:ea typeface="+mn-ea"/>
              </a:rPr>
              <a:t>: </a:t>
            </a:r>
            <a:r>
              <a:rPr lang="en-US" sz="2200" kern="0" dirty="0">
                <a:latin typeface="Calibri" pitchFamily="34" charset="0"/>
                <a:ea typeface="+mn-ea"/>
              </a:rPr>
              <a:t>Study </a:t>
            </a:r>
            <a:r>
              <a:rPr lang="en-US" sz="2200" kern="0" dirty="0" smtClean="0">
                <a:latin typeface="Calibri" pitchFamily="34" charset="0"/>
                <a:ea typeface="+mn-ea"/>
              </a:rPr>
              <a:t>effect </a:t>
            </a:r>
            <a:r>
              <a:rPr lang="en-US" sz="2200" kern="0" dirty="0">
                <a:latin typeface="Calibri" pitchFamily="34" charset="0"/>
                <a:ea typeface="+mn-ea"/>
              </a:rPr>
              <a:t>of </a:t>
            </a:r>
            <a:r>
              <a:rPr lang="en-US" sz="2200" kern="0" dirty="0" smtClean="0">
                <a:latin typeface="Calibri" pitchFamily="34" charset="0"/>
                <a:ea typeface="+mn-ea"/>
              </a:rPr>
              <a:t>electric </a:t>
            </a:r>
            <a:r>
              <a:rPr lang="en-US" sz="2200" kern="0" dirty="0">
                <a:latin typeface="Calibri" pitchFamily="34" charset="0"/>
                <a:ea typeface="+mn-ea"/>
              </a:rPr>
              <a:t>power supply topology on the electrolyzer efficiency at full and partial loads. Analysis of different topologies of power supplies. Technical requirements to build an electrolyzer power supply emulator/prototype able to match renewable energy electricity</a:t>
            </a:r>
          </a:p>
          <a:p>
            <a:pPr defTabSz="457200" eaLnBrk="1" hangingPunct="1">
              <a:buClr>
                <a:srgbClr val="194C84"/>
              </a:buClr>
              <a:buFont typeface="Arial" charset="0"/>
              <a:buNone/>
              <a:defRPr/>
            </a:pPr>
            <a:endParaRPr lang="en-US" sz="2000" kern="0" dirty="0">
              <a:latin typeface="Calibri" pitchFamily="34" charset="0"/>
              <a:ea typeface="+mn-ea"/>
            </a:endParaRPr>
          </a:p>
        </p:txBody>
      </p:sp>
      <p:sp>
        <p:nvSpPr>
          <p:cNvPr id="11" name="Content Placeholder 2"/>
          <p:cNvSpPr txBox="1">
            <a:spLocks/>
          </p:cNvSpPr>
          <p:nvPr/>
        </p:nvSpPr>
        <p:spPr bwMode="auto">
          <a:xfrm>
            <a:off x="337440" y="2696956"/>
            <a:ext cx="5890744" cy="3095625"/>
          </a:xfrm>
          <a:prstGeom prst="rect">
            <a:avLst/>
          </a:prstGeom>
          <a:noFill/>
          <a:ln w="9525">
            <a:noFill/>
            <a:miter lim="800000"/>
            <a:headEnd/>
            <a:tailEnd/>
          </a:ln>
        </p:spPr>
        <p:txBody>
          <a:bodyPr/>
          <a:lstStyle/>
          <a:p>
            <a:pPr defTabSz="457200" eaLnBrk="1" hangingPunct="1">
              <a:buClr>
                <a:srgbClr val="194C84"/>
              </a:buClr>
              <a:buFont typeface="Arial" charset="0"/>
              <a:buNone/>
              <a:defRPr/>
            </a:pPr>
            <a:r>
              <a:rPr lang="en-US" sz="2000" b="1" kern="0" dirty="0" smtClean="0">
                <a:latin typeface="Calibri" pitchFamily="34" charset="0"/>
              </a:rPr>
              <a:t>Progress</a:t>
            </a:r>
            <a:endParaRPr lang="en-US" sz="2000" b="1" kern="0" dirty="0">
              <a:latin typeface="Calibri" pitchFamily="34" charset="0"/>
            </a:endParaRPr>
          </a:p>
          <a:p>
            <a:pPr defTabSz="457200" eaLnBrk="1" hangingPunct="1">
              <a:buClr>
                <a:srgbClr val="194C84"/>
              </a:buClr>
              <a:defRPr/>
            </a:pPr>
            <a:r>
              <a:rPr lang="en-US" sz="2200" kern="0" dirty="0">
                <a:latin typeface="Calibri" pitchFamily="34" charset="0"/>
              </a:rPr>
              <a:t>Definition, analysis and </a:t>
            </a:r>
            <a:r>
              <a:rPr lang="en-US" sz="2200" kern="0" dirty="0" smtClean="0">
                <a:latin typeface="Calibri" pitchFamily="34" charset="0"/>
              </a:rPr>
              <a:t>simulation of</a:t>
            </a:r>
            <a:endParaRPr lang="en-US" sz="1000" kern="0" dirty="0" smtClean="0">
              <a:latin typeface="Calibri" pitchFamily="34" charset="0"/>
            </a:endParaRPr>
          </a:p>
          <a:p>
            <a:pPr defTabSz="457200" eaLnBrk="1" hangingPunct="1">
              <a:buClr>
                <a:srgbClr val="194C84"/>
              </a:buClr>
              <a:defRPr/>
            </a:pPr>
            <a:r>
              <a:rPr lang="en-US" sz="2200" kern="0" dirty="0" smtClean="0">
                <a:latin typeface="Calibri" pitchFamily="34" charset="0"/>
              </a:rPr>
              <a:t>8 </a:t>
            </a:r>
            <a:r>
              <a:rPr lang="en-US" sz="2200" kern="0" dirty="0">
                <a:latin typeface="Calibri" pitchFamily="34" charset="0"/>
              </a:rPr>
              <a:t>different power </a:t>
            </a:r>
            <a:r>
              <a:rPr lang="en-US" sz="2200" kern="0" dirty="0" smtClean="0">
                <a:latin typeface="Calibri" pitchFamily="34" charset="0"/>
              </a:rPr>
              <a:t>electronic configurations,</a:t>
            </a:r>
          </a:p>
          <a:p>
            <a:pPr defTabSz="457200" eaLnBrk="1" hangingPunct="1">
              <a:buClr>
                <a:srgbClr val="194C84"/>
              </a:buClr>
              <a:defRPr/>
            </a:pPr>
            <a:r>
              <a:rPr lang="en-US" sz="2200" kern="0" dirty="0" smtClean="0">
                <a:latin typeface="Calibri" pitchFamily="34" charset="0"/>
              </a:rPr>
              <a:t>3 retained</a:t>
            </a:r>
            <a:r>
              <a:rPr lang="en-US" sz="2200" kern="0" dirty="0">
                <a:latin typeface="Calibri" pitchFamily="34" charset="0"/>
              </a:rPr>
              <a:t>, </a:t>
            </a:r>
            <a:r>
              <a:rPr lang="en-US" sz="2200" kern="0" dirty="0" smtClean="0">
                <a:latin typeface="Calibri" pitchFamily="34" charset="0"/>
              </a:rPr>
              <a:t>1 </a:t>
            </a:r>
            <a:r>
              <a:rPr lang="en-US" sz="2200" kern="0" dirty="0">
                <a:latin typeface="Calibri" pitchFamily="34" charset="0"/>
              </a:rPr>
              <a:t>selected.</a:t>
            </a:r>
          </a:p>
          <a:p>
            <a:pPr defTabSz="457200" eaLnBrk="1" hangingPunct="1">
              <a:buClr>
                <a:srgbClr val="194C84"/>
              </a:buClr>
              <a:defRPr/>
            </a:pPr>
            <a:endParaRPr lang="en-US" sz="1000" kern="0" dirty="0" smtClean="0">
              <a:latin typeface="Calibri" pitchFamily="34" charset="0"/>
            </a:endParaRPr>
          </a:p>
          <a:p>
            <a:pPr defTabSz="457200" eaLnBrk="1" hangingPunct="1">
              <a:buClr>
                <a:srgbClr val="194C84"/>
              </a:buClr>
              <a:defRPr/>
            </a:pPr>
            <a:r>
              <a:rPr lang="en-US" sz="2200" kern="0" dirty="0" smtClean="0">
                <a:latin typeface="Calibri" pitchFamily="34" charset="0"/>
              </a:rPr>
              <a:t>Prototyping completed</a:t>
            </a:r>
            <a:endParaRPr lang="en-US" sz="2200" kern="0" dirty="0">
              <a:latin typeface="Calibri" pitchFamily="34" charset="0"/>
            </a:endParaRPr>
          </a:p>
          <a:p>
            <a:pPr defTabSz="457200" eaLnBrk="1" hangingPunct="1">
              <a:buClr>
                <a:srgbClr val="194C84"/>
              </a:buClr>
              <a:defRPr/>
            </a:pPr>
            <a:endParaRPr lang="en-US" sz="1000" b="1" kern="0" dirty="0" smtClean="0">
              <a:latin typeface="Calibri" pitchFamily="34" charset="0"/>
            </a:endParaRPr>
          </a:p>
          <a:p>
            <a:pPr defTabSz="457200" eaLnBrk="1" hangingPunct="1">
              <a:buClr>
                <a:srgbClr val="194C84"/>
              </a:buClr>
              <a:defRPr/>
            </a:pPr>
            <a:r>
              <a:rPr lang="en-US" sz="2000" b="1" kern="0" dirty="0" smtClean="0">
                <a:latin typeface="Calibri" pitchFamily="34" charset="0"/>
              </a:rPr>
              <a:t>Next Steps</a:t>
            </a:r>
            <a:endParaRPr lang="en-US" sz="2000" b="1" kern="0" dirty="0">
              <a:latin typeface="Calibri" pitchFamily="34" charset="0"/>
            </a:endParaRPr>
          </a:p>
          <a:p>
            <a:pPr defTabSz="457200" eaLnBrk="1" hangingPunct="1">
              <a:buClr>
                <a:srgbClr val="194C84"/>
              </a:buClr>
              <a:defRPr/>
            </a:pPr>
            <a:endParaRPr lang="en-US" sz="1000" kern="0" dirty="0">
              <a:latin typeface="Calibri" pitchFamily="34" charset="0"/>
            </a:endParaRPr>
          </a:p>
          <a:p>
            <a:pPr defTabSz="457200" eaLnBrk="1" hangingPunct="1">
              <a:buClr>
                <a:srgbClr val="194C84"/>
              </a:buClr>
              <a:defRPr/>
            </a:pPr>
            <a:r>
              <a:rPr lang="en-US" sz="2000" kern="0" dirty="0" smtClean="0">
                <a:latin typeface="Calibri" pitchFamily="34" charset="0"/>
              </a:rPr>
              <a:t>Full scale (MW) validation in lab conditions</a:t>
            </a:r>
            <a:endParaRPr lang="en-US" sz="2000" kern="0" dirty="0">
              <a:latin typeface="Calibri" pitchFamily="34" charset="0"/>
            </a:endParaRPr>
          </a:p>
          <a:p>
            <a:pPr defTabSz="457200" eaLnBrk="1" hangingPunct="1">
              <a:buClr>
                <a:srgbClr val="194C84"/>
              </a:buClr>
              <a:buFont typeface="Arial" charset="0"/>
              <a:buNone/>
              <a:defRPr/>
            </a:pPr>
            <a:endParaRPr lang="en-US" sz="2000" kern="0" dirty="0">
              <a:latin typeface="Calibri" pitchFamily="34" charset="0"/>
              <a:ea typeface="+mn-ea"/>
            </a:endParaRPr>
          </a:p>
        </p:txBody>
      </p:sp>
      <p:graphicFrame>
        <p:nvGraphicFramePr>
          <p:cNvPr id="14" name="Objeto 35"/>
          <p:cNvGraphicFramePr>
            <a:graphicFrameLocks/>
          </p:cNvGraphicFramePr>
          <p:nvPr>
            <p:extLst>
              <p:ext uri="{D42A27DB-BD31-4B8C-83A1-F6EECF244321}">
                <p14:modId xmlns:p14="http://schemas.microsoft.com/office/powerpoint/2010/main" xmlns="" val="2839253599"/>
              </p:ext>
            </p:extLst>
          </p:nvPr>
        </p:nvGraphicFramePr>
        <p:xfrm>
          <a:off x="5028440" y="2780928"/>
          <a:ext cx="4115560" cy="2520280"/>
        </p:xfrm>
        <a:graphic>
          <a:graphicData uri="http://schemas.openxmlformats.org/presentationml/2006/ole">
            <p:oleObj spid="_x0000_s2099" r:id="rId5" imgW="5425910" imgH="2651990" progId="Excel.Sheet.8">
              <p:embed/>
            </p:oleObj>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f1f4fc2d-2dca-48f5-a187-6d422ce5e20a" descr="767A8BDA-EC60-4335-9112-1EE11ED32A5C@home"/>
          <p:cNvPicPr>
            <a:picLocks noChangeAspect="1" noChangeArrowheads="1"/>
          </p:cNvPicPr>
          <p:nvPr/>
        </p:nvPicPr>
        <p:blipFill>
          <a:blip r:embed="rId3" cstate="print"/>
          <a:srcRect/>
          <a:stretch>
            <a:fillRect/>
          </a:stretch>
        </p:blipFill>
        <p:spPr bwMode="auto">
          <a:xfrm>
            <a:off x="0" y="0"/>
            <a:ext cx="9144000" cy="6867525"/>
          </a:xfrm>
          <a:prstGeom prst="rect">
            <a:avLst/>
          </a:prstGeom>
          <a:noFill/>
          <a:ln w="9525">
            <a:noFill/>
            <a:miter lim="800000"/>
            <a:headEnd/>
            <a:tailEnd/>
          </a:ln>
        </p:spPr>
      </p:pic>
      <p:sp>
        <p:nvSpPr>
          <p:cNvPr id="6" name="2 CuadroTexto"/>
          <p:cNvSpPr txBox="1">
            <a:spLocks noChangeArrowheads="1"/>
          </p:cNvSpPr>
          <p:nvPr/>
        </p:nvSpPr>
        <p:spPr bwMode="auto">
          <a:xfrm>
            <a:off x="395536" y="692696"/>
            <a:ext cx="6887719" cy="400110"/>
          </a:xfrm>
          <a:prstGeom prst="rect">
            <a:avLst/>
          </a:prstGeom>
          <a:noFill/>
          <a:ln w="9525">
            <a:noFill/>
            <a:miter lim="800000"/>
            <a:headEnd/>
            <a:tailEnd/>
          </a:ln>
        </p:spPr>
        <p:txBody>
          <a:bodyPr wrap="none">
            <a:spAutoFit/>
          </a:bodyPr>
          <a:lstStyle/>
          <a:p>
            <a:r>
              <a:rPr lang="en-US" sz="2000" b="1" dirty="0" smtClean="0">
                <a:latin typeface="Arial" pitchFamily="34" charset="0"/>
                <a:cs typeface="Arial" pitchFamily="34" charset="0"/>
              </a:rPr>
              <a:t>ELYGRID – WP development. WP 3 – Power electronics</a:t>
            </a:r>
            <a:endParaRPr lang="en-US" sz="2000" b="1" dirty="0">
              <a:latin typeface="Arial" pitchFamily="34" charset="0"/>
              <a:cs typeface="Arial" pitchFamily="34" charset="0"/>
            </a:endParaRPr>
          </a:p>
        </p:txBody>
      </p:sp>
      <p:pic>
        <p:nvPicPr>
          <p:cNvPr id="16" name="Picture 14"/>
          <p:cNvPicPr>
            <a:picLocks noChangeAspect="1" noChangeArrowheads="1"/>
          </p:cNvPicPr>
          <p:nvPr/>
        </p:nvPicPr>
        <p:blipFill>
          <a:blip r:embed="rId4" cstate="print"/>
          <a:srcRect/>
          <a:stretch>
            <a:fillRect/>
          </a:stretch>
        </p:blipFill>
        <p:spPr bwMode="auto">
          <a:xfrm>
            <a:off x="6761417" y="1514409"/>
            <a:ext cx="2021427" cy="3722720"/>
          </a:xfrm>
          <a:prstGeom prst="rect">
            <a:avLst/>
          </a:prstGeom>
          <a:noFill/>
          <a:ln w="9525">
            <a:noFill/>
            <a:miter lim="800000"/>
            <a:headEnd/>
            <a:tailEnd/>
          </a:ln>
          <a:effectLst/>
        </p:spPr>
      </p:pic>
      <p:grpSp>
        <p:nvGrpSpPr>
          <p:cNvPr id="18" name="18 Grupo"/>
          <p:cNvGrpSpPr>
            <a:grpSpLocks/>
          </p:cNvGrpSpPr>
          <p:nvPr/>
        </p:nvGrpSpPr>
        <p:grpSpPr bwMode="auto">
          <a:xfrm>
            <a:off x="-9263" y="1515616"/>
            <a:ext cx="6250648" cy="3119521"/>
            <a:chOff x="1496616" y="1556807"/>
            <a:chExt cx="6984776" cy="2952313"/>
          </a:xfrm>
        </p:grpSpPr>
        <p:sp>
          <p:nvSpPr>
            <p:cNvPr id="19" name="17 Rectángulo"/>
            <p:cNvSpPr>
              <a:spLocks noChangeArrowheads="1"/>
            </p:cNvSpPr>
            <p:nvPr/>
          </p:nvSpPr>
          <p:spPr bwMode="auto">
            <a:xfrm>
              <a:off x="1496616" y="1916832"/>
              <a:ext cx="6984776" cy="2592288"/>
            </a:xfrm>
            <a:prstGeom prst="rect">
              <a:avLst/>
            </a:prstGeom>
            <a:solidFill>
              <a:schemeClr val="bg1"/>
            </a:solidFill>
            <a:ln w="9525" algn="ctr">
              <a:noFill/>
              <a:round/>
              <a:headEnd/>
              <a:tailEnd/>
            </a:ln>
          </p:spPr>
          <p:txBody>
            <a:bodyPr/>
            <a:lstStyle/>
            <a:p>
              <a:endParaRPr lang="es-ES"/>
            </a:p>
          </p:txBody>
        </p:sp>
        <p:pic>
          <p:nvPicPr>
            <p:cNvPr id="20" name="94 Imagen" descr="ejemplo3.bmp"/>
            <p:cNvPicPr>
              <a:picLocks noChangeAspect="1" noChangeArrowheads="1"/>
            </p:cNvPicPr>
            <p:nvPr/>
          </p:nvPicPr>
          <p:blipFill>
            <a:blip r:embed="rId5" cstate="print"/>
            <a:srcRect/>
            <a:stretch>
              <a:fillRect/>
            </a:stretch>
          </p:blipFill>
          <p:spPr bwMode="auto">
            <a:xfrm>
              <a:off x="2000672" y="1556807"/>
              <a:ext cx="5400600" cy="2592287"/>
            </a:xfrm>
            <a:prstGeom prst="rect">
              <a:avLst/>
            </a:prstGeom>
            <a:noFill/>
            <a:ln w="9525">
              <a:noFill/>
              <a:miter lim="800000"/>
              <a:headEnd/>
              <a:tailEnd/>
            </a:ln>
          </p:spPr>
        </p:pic>
      </p:grpSp>
      <p:sp>
        <p:nvSpPr>
          <p:cNvPr id="9" name="16 Flecha curvada hacia arriba"/>
          <p:cNvSpPr/>
          <p:nvPr/>
        </p:nvSpPr>
        <p:spPr bwMode="auto">
          <a:xfrm>
            <a:off x="4136163" y="4365103"/>
            <a:ext cx="2596077" cy="498467"/>
          </a:xfrm>
          <a:prstGeom prst="curvedUpArrow">
            <a:avLst/>
          </a:prstGeom>
          <a:solidFill>
            <a:srgbClr val="F67B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f1f4fc2d-2dca-48f5-a187-6d422ce5e20a" descr="767A8BDA-EC60-4335-9112-1EE11ED32A5C@home"/>
          <p:cNvPicPr>
            <a:picLocks noChangeAspect="1" noChangeArrowheads="1"/>
          </p:cNvPicPr>
          <p:nvPr/>
        </p:nvPicPr>
        <p:blipFill>
          <a:blip r:embed="rId3" cstate="print"/>
          <a:srcRect/>
          <a:stretch>
            <a:fillRect/>
          </a:stretch>
        </p:blipFill>
        <p:spPr bwMode="auto">
          <a:xfrm>
            <a:off x="0" y="0"/>
            <a:ext cx="9144000" cy="6867525"/>
          </a:xfrm>
          <a:prstGeom prst="rect">
            <a:avLst/>
          </a:prstGeom>
          <a:noFill/>
          <a:ln w="9525">
            <a:noFill/>
            <a:miter lim="800000"/>
            <a:headEnd/>
            <a:tailEnd/>
          </a:ln>
        </p:spPr>
      </p:pic>
      <p:sp>
        <p:nvSpPr>
          <p:cNvPr id="6" name="2 CuadroTexto"/>
          <p:cNvSpPr txBox="1">
            <a:spLocks noChangeArrowheads="1"/>
          </p:cNvSpPr>
          <p:nvPr/>
        </p:nvSpPr>
        <p:spPr bwMode="auto">
          <a:xfrm>
            <a:off x="395536" y="692696"/>
            <a:ext cx="7950703" cy="400110"/>
          </a:xfrm>
          <a:prstGeom prst="rect">
            <a:avLst/>
          </a:prstGeom>
          <a:noFill/>
          <a:ln w="9525">
            <a:noFill/>
            <a:miter lim="800000"/>
            <a:headEnd/>
            <a:tailEnd/>
          </a:ln>
        </p:spPr>
        <p:txBody>
          <a:bodyPr wrap="none">
            <a:spAutoFit/>
          </a:bodyPr>
          <a:lstStyle/>
          <a:p>
            <a:r>
              <a:rPr lang="en-US" sz="2000" b="1" dirty="0" smtClean="0">
                <a:latin typeface="Arial" pitchFamily="34" charset="0"/>
                <a:cs typeface="Arial" pitchFamily="34" charset="0"/>
              </a:rPr>
              <a:t>ELYGRID – WP development. WP 4 – O&amp;M and BOP optimization</a:t>
            </a:r>
            <a:endParaRPr lang="en-US" sz="2000" b="1" dirty="0">
              <a:latin typeface="Arial" pitchFamily="34" charset="0"/>
              <a:cs typeface="Arial" pitchFamily="34" charset="0"/>
            </a:endParaRPr>
          </a:p>
        </p:txBody>
      </p:sp>
      <p:sp>
        <p:nvSpPr>
          <p:cNvPr id="9" name="Content Placeholder 2"/>
          <p:cNvSpPr txBox="1">
            <a:spLocks/>
          </p:cNvSpPr>
          <p:nvPr/>
        </p:nvSpPr>
        <p:spPr bwMode="auto">
          <a:xfrm>
            <a:off x="287337" y="1340768"/>
            <a:ext cx="8893175" cy="1079500"/>
          </a:xfrm>
          <a:prstGeom prst="rect">
            <a:avLst/>
          </a:prstGeom>
          <a:noFill/>
          <a:ln w="9525">
            <a:noFill/>
            <a:miter lim="800000"/>
            <a:headEnd/>
            <a:tailEnd/>
          </a:ln>
        </p:spPr>
        <p:txBody>
          <a:bodyPr/>
          <a:lstStyle/>
          <a:p>
            <a:pPr defTabSz="457200" eaLnBrk="1" hangingPunct="1">
              <a:buClr>
                <a:srgbClr val="194C84"/>
              </a:buClr>
              <a:buFont typeface="Arial" charset="0"/>
              <a:buNone/>
              <a:defRPr/>
            </a:pPr>
            <a:r>
              <a:rPr lang="en-US" sz="2000" b="1" kern="0" dirty="0">
                <a:latin typeface="Calibri" pitchFamily="34" charset="0"/>
                <a:ea typeface="+mn-ea"/>
              </a:rPr>
              <a:t>Goal</a:t>
            </a:r>
            <a:r>
              <a:rPr lang="en-US" sz="2000" kern="0" dirty="0">
                <a:latin typeface="Calibri" pitchFamily="34" charset="0"/>
                <a:ea typeface="+mn-ea"/>
              </a:rPr>
              <a:t>:  Identify technical improvements related to Balance of Plant (BOP). Improvements on regular O&amp;M actions. Re-design BOP with the objective to reduce the total cost with better functionality.</a:t>
            </a:r>
          </a:p>
        </p:txBody>
      </p:sp>
      <p:sp>
        <p:nvSpPr>
          <p:cNvPr id="11" name="Content Placeholder 2"/>
          <p:cNvSpPr txBox="1">
            <a:spLocks/>
          </p:cNvSpPr>
          <p:nvPr/>
        </p:nvSpPr>
        <p:spPr bwMode="auto">
          <a:xfrm>
            <a:off x="323850" y="2348880"/>
            <a:ext cx="5256262" cy="3789362"/>
          </a:xfrm>
          <a:prstGeom prst="rect">
            <a:avLst/>
          </a:prstGeom>
          <a:noFill/>
          <a:ln w="9525">
            <a:noFill/>
            <a:miter lim="800000"/>
            <a:headEnd/>
            <a:tailEnd/>
          </a:ln>
        </p:spPr>
        <p:txBody>
          <a:bodyPr/>
          <a:lstStyle/>
          <a:p>
            <a:pPr defTabSz="457200" eaLnBrk="1" hangingPunct="1">
              <a:buClr>
                <a:srgbClr val="194C84"/>
              </a:buClr>
              <a:buFont typeface="Arial" charset="0"/>
              <a:buNone/>
              <a:defRPr/>
            </a:pPr>
            <a:r>
              <a:rPr lang="en-US" sz="2000" b="1" kern="0" dirty="0">
                <a:latin typeface="Calibri" pitchFamily="34" charset="0"/>
              </a:rPr>
              <a:t>Progress:</a:t>
            </a:r>
          </a:p>
          <a:p>
            <a:pPr defTabSz="457200" eaLnBrk="1" hangingPunct="1">
              <a:buClr>
                <a:srgbClr val="194C84"/>
              </a:buClr>
              <a:defRPr/>
            </a:pPr>
            <a:r>
              <a:rPr lang="en-US" sz="2000" kern="0" dirty="0">
                <a:latin typeface="Calibri" pitchFamily="34" charset="0"/>
              </a:rPr>
              <a:t>Tests in different operating conditions. </a:t>
            </a:r>
            <a:r>
              <a:rPr lang="en-US" sz="2000" kern="0" dirty="0" smtClean="0">
                <a:latin typeface="Calibri" pitchFamily="34" charset="0"/>
              </a:rPr>
              <a:t>QRA.</a:t>
            </a:r>
          </a:p>
          <a:p>
            <a:pPr defTabSz="457200" eaLnBrk="1" hangingPunct="1">
              <a:buClr>
                <a:srgbClr val="194C84"/>
              </a:buClr>
              <a:defRPr/>
            </a:pPr>
            <a:endParaRPr lang="en-US" sz="400" kern="0" dirty="0">
              <a:latin typeface="Calibri" pitchFamily="34" charset="0"/>
            </a:endParaRPr>
          </a:p>
          <a:p>
            <a:pPr defTabSz="457200" eaLnBrk="1" hangingPunct="1">
              <a:buClr>
                <a:srgbClr val="194C84"/>
              </a:buClr>
              <a:defRPr/>
            </a:pPr>
            <a:r>
              <a:rPr lang="en-US" sz="2000" kern="0" dirty="0" smtClean="0">
                <a:latin typeface="Calibri" pitchFamily="34" charset="0"/>
              </a:rPr>
              <a:t>Models developed</a:t>
            </a:r>
            <a:endParaRPr lang="en-US" sz="2000" kern="0" dirty="0">
              <a:latin typeface="Calibri" pitchFamily="34" charset="0"/>
            </a:endParaRPr>
          </a:p>
          <a:p>
            <a:pPr defTabSz="457200">
              <a:buClr>
                <a:srgbClr val="194C84"/>
              </a:buClr>
              <a:defRPr/>
            </a:pPr>
            <a:endParaRPr lang="en-US" sz="400" kern="0" dirty="0">
              <a:latin typeface="Calibri" pitchFamily="34" charset="0"/>
            </a:endParaRPr>
          </a:p>
          <a:p>
            <a:pPr defTabSz="457200" eaLnBrk="1" hangingPunct="1">
              <a:buClr>
                <a:srgbClr val="194C84"/>
              </a:buClr>
              <a:defRPr/>
            </a:pPr>
            <a:r>
              <a:rPr lang="en-US" sz="2000" kern="0" dirty="0" smtClean="0">
                <a:latin typeface="Calibri" pitchFamily="34" charset="0"/>
              </a:rPr>
              <a:t>Redesign </a:t>
            </a:r>
            <a:r>
              <a:rPr lang="en-US" sz="2000" kern="0" dirty="0">
                <a:latin typeface="Calibri" pitchFamily="34" charset="0"/>
              </a:rPr>
              <a:t>of main </a:t>
            </a:r>
            <a:r>
              <a:rPr lang="en-US" sz="2000" kern="0" dirty="0" smtClean="0">
                <a:latin typeface="Calibri" pitchFamily="34" charset="0"/>
              </a:rPr>
              <a:t>components</a:t>
            </a:r>
          </a:p>
          <a:p>
            <a:pPr defTabSz="457200">
              <a:buClr>
                <a:srgbClr val="194C84"/>
              </a:buClr>
              <a:defRPr/>
            </a:pPr>
            <a:endParaRPr lang="en-US" sz="400" kern="0" dirty="0">
              <a:latin typeface="Calibri" pitchFamily="34" charset="0"/>
            </a:endParaRPr>
          </a:p>
          <a:p>
            <a:pPr defTabSz="457200" eaLnBrk="1" hangingPunct="1">
              <a:buClr>
                <a:srgbClr val="194C84"/>
              </a:buClr>
              <a:defRPr/>
            </a:pPr>
            <a:r>
              <a:rPr lang="en-US" sz="2000" kern="0" dirty="0" smtClean="0">
                <a:latin typeface="Calibri" pitchFamily="34" charset="0"/>
              </a:rPr>
              <a:t>Dimensioning </a:t>
            </a:r>
            <a:r>
              <a:rPr lang="en-US" sz="2000" kern="0" dirty="0">
                <a:latin typeface="Calibri" pitchFamily="34" charset="0"/>
              </a:rPr>
              <a:t>and pre-design of modular </a:t>
            </a:r>
            <a:r>
              <a:rPr lang="en-US" sz="2000" kern="0" dirty="0" smtClean="0">
                <a:latin typeface="Calibri" pitchFamily="34" charset="0"/>
              </a:rPr>
              <a:t>design</a:t>
            </a:r>
            <a:endParaRPr lang="en-US" sz="2000" kern="0" dirty="0">
              <a:latin typeface="Calibri" pitchFamily="34" charset="0"/>
            </a:endParaRPr>
          </a:p>
          <a:p>
            <a:pPr defTabSz="457200">
              <a:buClr>
                <a:srgbClr val="194C84"/>
              </a:buClr>
              <a:defRPr/>
            </a:pPr>
            <a:endParaRPr lang="en-US" sz="400" kern="0" dirty="0">
              <a:latin typeface="Calibri" pitchFamily="34" charset="0"/>
            </a:endParaRPr>
          </a:p>
          <a:p>
            <a:pPr defTabSz="457200" eaLnBrk="1" hangingPunct="1">
              <a:buClr>
                <a:srgbClr val="194C84"/>
              </a:buClr>
              <a:defRPr/>
            </a:pPr>
            <a:r>
              <a:rPr lang="en-US" sz="2000" kern="0" dirty="0" smtClean="0">
                <a:latin typeface="Calibri" pitchFamily="34" charset="0"/>
              </a:rPr>
              <a:t>New </a:t>
            </a:r>
            <a:r>
              <a:rPr lang="en-US" sz="2000" kern="0" dirty="0">
                <a:latin typeface="Calibri" pitchFamily="34" charset="0"/>
              </a:rPr>
              <a:t>control </a:t>
            </a:r>
            <a:r>
              <a:rPr lang="en-US" sz="2000" kern="0" dirty="0" smtClean="0">
                <a:latin typeface="Calibri" pitchFamily="34" charset="0"/>
              </a:rPr>
              <a:t>system</a:t>
            </a:r>
          </a:p>
          <a:p>
            <a:pPr defTabSz="457200" eaLnBrk="1" hangingPunct="1">
              <a:buClr>
                <a:srgbClr val="194C84"/>
              </a:buClr>
              <a:defRPr/>
            </a:pPr>
            <a:endParaRPr lang="en-US" sz="400" kern="0" dirty="0" smtClean="0">
              <a:latin typeface="Calibri" pitchFamily="34" charset="0"/>
            </a:endParaRPr>
          </a:p>
          <a:p>
            <a:pPr defTabSz="457200" eaLnBrk="1" hangingPunct="1">
              <a:buClr>
                <a:srgbClr val="194C84"/>
              </a:buClr>
              <a:defRPr/>
            </a:pPr>
            <a:endParaRPr lang="en-US" sz="400" kern="0" dirty="0">
              <a:latin typeface="Calibri" pitchFamily="34" charset="0"/>
            </a:endParaRPr>
          </a:p>
          <a:p>
            <a:pPr defTabSz="457200" eaLnBrk="1" hangingPunct="1">
              <a:buClr>
                <a:srgbClr val="194C84"/>
              </a:buClr>
              <a:defRPr/>
            </a:pPr>
            <a:r>
              <a:rPr lang="en-US" sz="2000" b="1" kern="0" dirty="0">
                <a:latin typeface="Calibri" pitchFamily="34" charset="0"/>
              </a:rPr>
              <a:t>Next Steps:</a:t>
            </a:r>
          </a:p>
          <a:p>
            <a:pPr defTabSz="457200" eaLnBrk="1" hangingPunct="1">
              <a:buClr>
                <a:srgbClr val="194C84"/>
              </a:buClr>
              <a:defRPr/>
            </a:pPr>
            <a:r>
              <a:rPr lang="en-US" sz="2000" kern="0" dirty="0" smtClean="0">
                <a:latin typeface="Calibri" pitchFamily="34" charset="0"/>
              </a:rPr>
              <a:t>Test </a:t>
            </a:r>
            <a:r>
              <a:rPr lang="en-US" sz="2000" kern="0" dirty="0">
                <a:latin typeface="Calibri" pitchFamily="34" charset="0"/>
              </a:rPr>
              <a:t>new control system in real </a:t>
            </a:r>
            <a:r>
              <a:rPr lang="en-US" sz="2000" kern="0" dirty="0" smtClean="0">
                <a:latin typeface="Calibri" pitchFamily="34" charset="0"/>
              </a:rPr>
              <a:t>operation</a:t>
            </a:r>
          </a:p>
          <a:p>
            <a:pPr defTabSz="457200" eaLnBrk="1" hangingPunct="1">
              <a:buClr>
                <a:srgbClr val="194C84"/>
              </a:buClr>
              <a:defRPr/>
            </a:pPr>
            <a:endParaRPr lang="en-US" sz="400" kern="0" dirty="0">
              <a:latin typeface="Calibri" pitchFamily="34" charset="0"/>
            </a:endParaRPr>
          </a:p>
          <a:p>
            <a:pPr defTabSz="457200" eaLnBrk="1" hangingPunct="1">
              <a:buClr>
                <a:srgbClr val="194C84"/>
              </a:buClr>
              <a:defRPr/>
            </a:pPr>
            <a:r>
              <a:rPr lang="en-US" sz="2000" kern="0" dirty="0" smtClean="0">
                <a:latin typeface="Calibri" pitchFamily="34" charset="0"/>
              </a:rPr>
              <a:t>Complete </a:t>
            </a:r>
            <a:r>
              <a:rPr lang="en-US" sz="2000" kern="0" dirty="0">
                <a:latin typeface="Calibri" pitchFamily="34" charset="0"/>
              </a:rPr>
              <a:t>redesign </a:t>
            </a:r>
            <a:r>
              <a:rPr lang="en-US" sz="2000" kern="0" dirty="0" smtClean="0">
                <a:latin typeface="Calibri" pitchFamily="34" charset="0"/>
              </a:rPr>
              <a:t>of MW electrolyser</a:t>
            </a:r>
            <a:endParaRPr lang="en-US" sz="2000" kern="0" dirty="0">
              <a:latin typeface="Calibri" pitchFamily="34" charset="0"/>
            </a:endParaRPr>
          </a:p>
        </p:txBody>
      </p:sp>
      <p:pic>
        <p:nvPicPr>
          <p:cNvPr id="4098" name="Imagen 6"/>
          <p:cNvPicPr>
            <a:picLocks noChangeAspect="1" noChangeArrowheads="1"/>
          </p:cNvPicPr>
          <p:nvPr/>
        </p:nvPicPr>
        <p:blipFill>
          <a:blip r:embed="rId4" cstate="print">
            <a:grayscl/>
          </a:blip>
          <a:srcRect/>
          <a:stretch>
            <a:fillRect/>
          </a:stretch>
        </p:blipFill>
        <p:spPr bwMode="auto">
          <a:xfrm>
            <a:off x="5364088" y="2589164"/>
            <a:ext cx="3744416" cy="2505161"/>
          </a:xfrm>
          <a:prstGeom prst="rect">
            <a:avLst/>
          </a:prstGeom>
          <a:noFill/>
          <a:ln w="9525">
            <a:noFill/>
            <a:miter lim="800000"/>
            <a:headEnd/>
            <a:tailEnd/>
          </a:ln>
        </p:spPr>
      </p:pic>
      <p:sp>
        <p:nvSpPr>
          <p:cNvPr id="14" name="13 Rectángulo"/>
          <p:cNvSpPr/>
          <p:nvPr/>
        </p:nvSpPr>
        <p:spPr>
          <a:xfrm>
            <a:off x="5148064" y="5013176"/>
            <a:ext cx="3995936" cy="553998"/>
          </a:xfrm>
          <a:prstGeom prst="rect">
            <a:avLst/>
          </a:prstGeom>
        </p:spPr>
        <p:txBody>
          <a:bodyPr wrap="square">
            <a:spAutoFit/>
          </a:bodyPr>
          <a:lstStyle/>
          <a:p>
            <a:r>
              <a:rPr lang="en-US" sz="1000" b="1" dirty="0" smtClean="0"/>
              <a:t>NREL (National Renewable Energy Laboratories, USA) entitled “Wind-To-Hydrogen Project: Electrolyzer Capital Cost Study. Technical Report December 2008”</a:t>
            </a:r>
            <a:endParaRPr lang="es-ES" sz="1000" dirty="0"/>
          </a:p>
        </p:txBody>
      </p:sp>
      <p:sp>
        <p:nvSpPr>
          <p:cNvPr id="18" name="17 Flecha curvada hacia arriba"/>
          <p:cNvSpPr/>
          <p:nvPr/>
        </p:nvSpPr>
        <p:spPr bwMode="auto">
          <a:xfrm rot="8164071">
            <a:off x="6014933" y="2521988"/>
            <a:ext cx="1041522" cy="315782"/>
          </a:xfrm>
          <a:prstGeom prst="curvedUpArrow">
            <a:avLst/>
          </a:prstGeom>
          <a:solidFill>
            <a:srgbClr val="F67B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Arial" charset="0"/>
            </a:endParaRPr>
          </a:p>
        </p:txBody>
      </p:sp>
      <p:sp>
        <p:nvSpPr>
          <p:cNvPr id="19" name="18 Flecha curvada hacia arriba"/>
          <p:cNvSpPr/>
          <p:nvPr/>
        </p:nvSpPr>
        <p:spPr bwMode="auto">
          <a:xfrm rot="4932046">
            <a:off x="5145234" y="3167336"/>
            <a:ext cx="1036719" cy="317244"/>
          </a:xfrm>
          <a:prstGeom prst="curvedUpArrow">
            <a:avLst/>
          </a:prstGeom>
          <a:solidFill>
            <a:srgbClr val="F67B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9aadf1e2-e1f2-4853-8e48-72359f0e9faa" descr="7DB70B62-B7C3-47EC-BFB0-93416AC11B08@home"/>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051" name="2 CuadroTexto"/>
          <p:cNvSpPr txBox="1">
            <a:spLocks noChangeArrowheads="1"/>
          </p:cNvSpPr>
          <p:nvPr/>
        </p:nvSpPr>
        <p:spPr bwMode="auto">
          <a:xfrm>
            <a:off x="2987824" y="116632"/>
            <a:ext cx="3595664" cy="1323439"/>
          </a:xfrm>
          <a:prstGeom prst="rect">
            <a:avLst/>
          </a:prstGeom>
          <a:noFill/>
          <a:ln w="9525">
            <a:noFill/>
            <a:miter lim="800000"/>
            <a:headEnd/>
            <a:tailEnd/>
          </a:ln>
        </p:spPr>
        <p:txBody>
          <a:bodyPr wrap="none">
            <a:spAutoFit/>
          </a:bodyPr>
          <a:lstStyle/>
          <a:p>
            <a:r>
              <a:rPr lang="es-ES_tradnl" sz="8000" dirty="0" smtClean="0">
                <a:solidFill>
                  <a:schemeClr val="bg1"/>
                </a:solidFill>
                <a:latin typeface="Calibri" pitchFamily="34" charset="0"/>
              </a:rPr>
              <a:t>ELYGRID</a:t>
            </a:r>
            <a:endParaRPr lang="es-ES" sz="8000" dirty="0">
              <a:solidFill>
                <a:schemeClr val="bg1"/>
              </a:solidFill>
              <a:latin typeface="Calibri" pitchFamily="34" charset="0"/>
            </a:endParaRPr>
          </a:p>
        </p:txBody>
      </p:sp>
      <p:sp>
        <p:nvSpPr>
          <p:cNvPr id="2053" name="Rectangle 5"/>
          <p:cNvSpPr>
            <a:spLocks noChangeArrowheads="1"/>
          </p:cNvSpPr>
          <p:nvPr/>
        </p:nvSpPr>
        <p:spPr bwMode="auto">
          <a:xfrm>
            <a:off x="467544" y="1772816"/>
            <a:ext cx="7992888" cy="6155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Improvements to Integrate High </a:t>
            </a:r>
            <a:r>
              <a:rPr kumimoji="0" lang="en-US" sz="1700" b="1" i="1"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en-US" sz="17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Pressure Alkaline </a:t>
            </a:r>
            <a:r>
              <a:rPr kumimoji="0" lang="en-US" sz="1700" b="1" i="1"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Electrolyzers</a:t>
            </a:r>
            <a:r>
              <a:rPr kumimoji="0" lang="en-US" sz="17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for Electricity/H2 production from Renewable Energies to Balance the GRID </a:t>
            </a:r>
            <a:endParaRPr kumimoji="0" lang="en-US" sz="17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5"/>
          <p:cNvSpPr>
            <a:spLocks noChangeArrowheads="1"/>
          </p:cNvSpPr>
          <p:nvPr/>
        </p:nvSpPr>
        <p:spPr bwMode="auto">
          <a:xfrm>
            <a:off x="395536" y="2586390"/>
            <a:ext cx="7992888" cy="270843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Index</a:t>
            </a:r>
          </a:p>
          <a:p>
            <a:pPr marL="0" marR="0" lvl="0" indent="0" defTabSz="914400" rtl="0" eaLnBrk="1" fontAlgn="base" latinLnBrk="0" hangingPunct="1">
              <a:lnSpc>
                <a:spcPct val="100000"/>
              </a:lnSpc>
              <a:spcBef>
                <a:spcPct val="0"/>
              </a:spcBef>
              <a:spcAft>
                <a:spcPct val="0"/>
              </a:spcAft>
              <a:buClrTx/>
              <a:buSzTx/>
              <a:buFontTx/>
              <a:buNone/>
              <a:tabLst/>
            </a:pPr>
            <a:endParaRPr kumimoji="0" lang="en-US" sz="2400" b="1"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914400" lvl="1" indent="-457200">
              <a:buFont typeface="+mj-lt"/>
              <a:buAutoNum type="arabicPeriod"/>
            </a:pPr>
            <a:r>
              <a:rPr lang="en-US" sz="2400" dirty="0" smtClean="0">
                <a:latin typeface="Arial" pitchFamily="34" charset="0"/>
                <a:cs typeface="Arial" pitchFamily="34" charset="0"/>
              </a:rPr>
              <a:t>Project &amp; Consortium</a:t>
            </a:r>
          </a:p>
          <a:p>
            <a:pPr marL="914400" lvl="1" indent="-457200">
              <a:buFont typeface="+mj-lt"/>
              <a:buAutoNum type="arabicPeriod"/>
            </a:pPr>
            <a:r>
              <a:rPr lang="en-US" sz="2400" dirty="0" smtClean="0">
                <a:latin typeface="Arial" pitchFamily="34" charset="0"/>
                <a:cs typeface="Arial" pitchFamily="34" charset="0"/>
              </a:rPr>
              <a:t>Motivation &amp; Goals </a:t>
            </a:r>
          </a:p>
          <a:p>
            <a:pPr marL="914400" lvl="1" indent="-457200">
              <a:buFont typeface="+mj-lt"/>
              <a:buAutoNum type="arabicPeriod"/>
            </a:pPr>
            <a:r>
              <a:rPr kumimoji="0" lang="en-US" sz="2400" u="none" strike="noStrike" cap="none" normalizeH="0" dirty="0" smtClean="0">
                <a:ln>
                  <a:noFill/>
                </a:ln>
                <a:solidFill>
                  <a:schemeClr val="tx1"/>
                </a:solidFill>
                <a:effectLst/>
                <a:latin typeface="Arial" pitchFamily="34" charset="0"/>
                <a:cs typeface="Arial" pitchFamily="34" charset="0"/>
              </a:rPr>
              <a:t>Work package development</a:t>
            </a:r>
          </a:p>
          <a:p>
            <a:pPr marL="914400" lvl="1" indent="-457200">
              <a:buFont typeface="+mj-lt"/>
              <a:buAutoNum type="arabicPeriod"/>
            </a:pPr>
            <a:r>
              <a:rPr lang="en-US" sz="2400" dirty="0" smtClean="0">
                <a:latin typeface="Arial" pitchFamily="34" charset="0"/>
                <a:cs typeface="Arial" pitchFamily="34" charset="0"/>
              </a:rPr>
              <a:t>Expected results</a:t>
            </a:r>
          </a:p>
          <a:p>
            <a:pPr marL="914400" lvl="1" indent="-457200">
              <a:buFont typeface="+mj-lt"/>
              <a:buAutoNum type="arabicPeriod"/>
            </a:pPr>
            <a:r>
              <a:rPr kumimoji="0" lang="en-US" sz="2400" u="none" strike="noStrike" cap="none" normalizeH="0" dirty="0" smtClean="0">
                <a:ln>
                  <a:noFill/>
                </a:ln>
                <a:solidFill>
                  <a:schemeClr val="tx1"/>
                </a:solidFill>
                <a:effectLst/>
                <a:latin typeface="Arial" pitchFamily="34" charset="0"/>
                <a:cs typeface="Arial" pitchFamily="34" charset="0"/>
              </a:rPr>
              <a:t>Continuation plan</a:t>
            </a:r>
            <a:endParaRPr kumimoji="0" lang="en-US" sz="240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f1f4fc2d-2dca-48f5-a187-6d422ce5e20a" descr="767A8BDA-EC60-4335-9112-1EE11ED32A5C@home"/>
          <p:cNvPicPr>
            <a:picLocks noChangeAspect="1" noChangeArrowheads="1"/>
          </p:cNvPicPr>
          <p:nvPr/>
        </p:nvPicPr>
        <p:blipFill>
          <a:blip r:embed="rId3" cstate="print"/>
          <a:srcRect/>
          <a:stretch>
            <a:fillRect/>
          </a:stretch>
        </p:blipFill>
        <p:spPr bwMode="auto">
          <a:xfrm>
            <a:off x="0" y="0"/>
            <a:ext cx="9144000" cy="6867525"/>
          </a:xfrm>
          <a:prstGeom prst="rect">
            <a:avLst/>
          </a:prstGeom>
          <a:noFill/>
          <a:ln w="9525">
            <a:noFill/>
            <a:miter lim="800000"/>
            <a:headEnd/>
            <a:tailEnd/>
          </a:ln>
        </p:spPr>
      </p:pic>
      <p:sp>
        <p:nvSpPr>
          <p:cNvPr id="6" name="2 CuadroTexto"/>
          <p:cNvSpPr txBox="1">
            <a:spLocks noChangeArrowheads="1"/>
          </p:cNvSpPr>
          <p:nvPr/>
        </p:nvSpPr>
        <p:spPr bwMode="auto">
          <a:xfrm>
            <a:off x="395536" y="692696"/>
            <a:ext cx="7950703" cy="400110"/>
          </a:xfrm>
          <a:prstGeom prst="rect">
            <a:avLst/>
          </a:prstGeom>
          <a:noFill/>
          <a:ln w="9525">
            <a:noFill/>
            <a:miter lim="800000"/>
            <a:headEnd/>
            <a:tailEnd/>
          </a:ln>
        </p:spPr>
        <p:txBody>
          <a:bodyPr wrap="none">
            <a:spAutoFit/>
          </a:bodyPr>
          <a:lstStyle/>
          <a:p>
            <a:r>
              <a:rPr lang="en-US" sz="2000" b="1" dirty="0" smtClean="0">
                <a:latin typeface="Arial" pitchFamily="34" charset="0"/>
                <a:cs typeface="Arial" pitchFamily="34" charset="0"/>
              </a:rPr>
              <a:t>ELYGRID – WP development. WP 4 – O&amp;M and BOP optimization</a:t>
            </a:r>
            <a:endParaRPr lang="en-US" sz="2000" b="1" dirty="0">
              <a:latin typeface="Arial" pitchFamily="34" charset="0"/>
              <a:cs typeface="Arial" pitchFamily="34" charset="0"/>
            </a:endParaRPr>
          </a:p>
        </p:txBody>
      </p:sp>
      <p:pic>
        <p:nvPicPr>
          <p:cNvPr id="10" name="Picture 1031"/>
          <p:cNvPicPr>
            <a:picLocks noChangeAspect="1" noChangeArrowheads="1"/>
          </p:cNvPicPr>
          <p:nvPr/>
        </p:nvPicPr>
        <p:blipFill>
          <a:blip r:embed="rId4" cstate="print"/>
          <a:srcRect/>
          <a:stretch>
            <a:fillRect/>
          </a:stretch>
        </p:blipFill>
        <p:spPr bwMode="auto">
          <a:xfrm>
            <a:off x="0" y="1916832"/>
            <a:ext cx="4486275" cy="2800350"/>
          </a:xfrm>
          <a:prstGeom prst="rect">
            <a:avLst/>
          </a:prstGeom>
          <a:noFill/>
          <a:ln w="9525">
            <a:noFill/>
            <a:miter lim="800000"/>
            <a:headEnd/>
            <a:tailEnd/>
          </a:ln>
        </p:spPr>
      </p:pic>
      <p:pic>
        <p:nvPicPr>
          <p:cNvPr id="12" name="Picture 1032"/>
          <p:cNvPicPr>
            <a:picLocks noChangeAspect="1" noChangeArrowheads="1"/>
          </p:cNvPicPr>
          <p:nvPr/>
        </p:nvPicPr>
        <p:blipFill>
          <a:blip r:embed="rId5" cstate="print"/>
          <a:srcRect/>
          <a:stretch>
            <a:fillRect/>
          </a:stretch>
        </p:blipFill>
        <p:spPr bwMode="auto">
          <a:xfrm>
            <a:off x="4648200" y="2132856"/>
            <a:ext cx="4495800" cy="3297237"/>
          </a:xfrm>
          <a:prstGeom prst="rect">
            <a:avLst/>
          </a:prstGeom>
          <a:noFill/>
          <a:ln w="9525">
            <a:noFill/>
            <a:miter lim="800000"/>
            <a:headEnd/>
            <a:tailEnd/>
          </a:ln>
        </p:spPr>
      </p:pic>
      <p:sp>
        <p:nvSpPr>
          <p:cNvPr id="13" name="12 Rectángulo"/>
          <p:cNvSpPr/>
          <p:nvPr/>
        </p:nvSpPr>
        <p:spPr>
          <a:xfrm>
            <a:off x="323528" y="1340768"/>
            <a:ext cx="3005951" cy="369332"/>
          </a:xfrm>
          <a:prstGeom prst="rect">
            <a:avLst/>
          </a:prstGeom>
        </p:spPr>
        <p:txBody>
          <a:bodyPr wrap="none">
            <a:spAutoFit/>
          </a:bodyPr>
          <a:lstStyle/>
          <a:p>
            <a:r>
              <a:rPr lang="en-US" b="1" dirty="0" smtClean="0">
                <a:solidFill>
                  <a:schemeClr val="tx2"/>
                </a:solidFill>
              </a:rPr>
              <a:t>New mechanical redesign</a:t>
            </a:r>
            <a:endParaRPr lang="es-E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f1f4fc2d-2dca-48f5-a187-6d422ce5e20a" descr="767A8BDA-EC60-4335-9112-1EE11ED32A5C@home"/>
          <p:cNvPicPr>
            <a:picLocks noChangeAspect="1" noChangeArrowheads="1"/>
          </p:cNvPicPr>
          <p:nvPr/>
        </p:nvPicPr>
        <p:blipFill>
          <a:blip r:embed="rId3" cstate="print"/>
          <a:srcRect/>
          <a:stretch>
            <a:fillRect/>
          </a:stretch>
        </p:blipFill>
        <p:spPr bwMode="auto">
          <a:xfrm>
            <a:off x="0" y="0"/>
            <a:ext cx="9144000" cy="6867525"/>
          </a:xfrm>
          <a:prstGeom prst="rect">
            <a:avLst/>
          </a:prstGeom>
          <a:noFill/>
          <a:ln w="9525">
            <a:noFill/>
            <a:miter lim="800000"/>
            <a:headEnd/>
            <a:tailEnd/>
          </a:ln>
        </p:spPr>
      </p:pic>
      <p:sp>
        <p:nvSpPr>
          <p:cNvPr id="6" name="2 CuadroTexto"/>
          <p:cNvSpPr txBox="1">
            <a:spLocks noChangeArrowheads="1"/>
          </p:cNvSpPr>
          <p:nvPr/>
        </p:nvSpPr>
        <p:spPr bwMode="auto">
          <a:xfrm>
            <a:off x="395536" y="692696"/>
            <a:ext cx="7950703" cy="400110"/>
          </a:xfrm>
          <a:prstGeom prst="rect">
            <a:avLst/>
          </a:prstGeom>
          <a:noFill/>
          <a:ln w="9525">
            <a:noFill/>
            <a:miter lim="800000"/>
            <a:headEnd/>
            <a:tailEnd/>
          </a:ln>
        </p:spPr>
        <p:txBody>
          <a:bodyPr wrap="none">
            <a:spAutoFit/>
          </a:bodyPr>
          <a:lstStyle/>
          <a:p>
            <a:r>
              <a:rPr lang="en-US" sz="2000" b="1" dirty="0" smtClean="0">
                <a:solidFill>
                  <a:prstClr val="black"/>
                </a:solidFill>
                <a:latin typeface="Arial" pitchFamily="34" charset="0"/>
                <a:cs typeface="Arial" pitchFamily="34" charset="0"/>
              </a:rPr>
              <a:t>ELYGRID – WP development. WP 4 – O&amp;M and BOP optimization</a:t>
            </a:r>
            <a:endParaRPr lang="en-US" sz="2000" b="1" dirty="0">
              <a:solidFill>
                <a:prstClr val="black"/>
              </a:solidFill>
              <a:latin typeface="Arial" pitchFamily="34" charset="0"/>
              <a:cs typeface="Arial" pitchFamily="34" charset="0"/>
            </a:endParaRPr>
          </a:p>
        </p:txBody>
      </p:sp>
      <p:sp>
        <p:nvSpPr>
          <p:cNvPr id="7" name="6 Rectángulo"/>
          <p:cNvSpPr/>
          <p:nvPr/>
        </p:nvSpPr>
        <p:spPr>
          <a:xfrm>
            <a:off x="323528" y="1340768"/>
            <a:ext cx="5044971" cy="369332"/>
          </a:xfrm>
          <a:prstGeom prst="rect">
            <a:avLst/>
          </a:prstGeom>
        </p:spPr>
        <p:txBody>
          <a:bodyPr wrap="none">
            <a:spAutoFit/>
          </a:bodyPr>
          <a:lstStyle/>
          <a:p>
            <a:r>
              <a:rPr lang="en-US" b="1" dirty="0" smtClean="0">
                <a:solidFill>
                  <a:srgbClr val="1F497D"/>
                </a:solidFill>
              </a:rPr>
              <a:t>New control system – integration with RREE</a:t>
            </a:r>
            <a:endParaRPr lang="es-ES" dirty="0">
              <a:solidFill>
                <a:prstClr val="black"/>
              </a:solidFill>
            </a:endParaRPr>
          </a:p>
        </p:txBody>
      </p:sp>
      <p:pic>
        <p:nvPicPr>
          <p:cNvPr id="8" name="7 Imagen"/>
          <p:cNvPicPr/>
          <p:nvPr/>
        </p:nvPicPr>
        <p:blipFill>
          <a:blip r:embed="rId4" cstate="print">
            <a:extLst>
              <a:ext uri="{28A0092B-C50C-407E-A947-70E740481C1C}">
                <a14:useLocalDpi xmlns:a14="http://schemas.microsoft.com/office/drawing/2010/main" xmlns="" val="0"/>
              </a:ext>
            </a:extLst>
          </a:blip>
          <a:srcRect l="21758" t="31310" r="22064" b="5591"/>
          <a:stretch>
            <a:fillRect/>
          </a:stretch>
        </p:blipFill>
        <p:spPr bwMode="auto">
          <a:xfrm>
            <a:off x="395536" y="1844824"/>
            <a:ext cx="8424936" cy="3456384"/>
          </a:xfrm>
          <a:prstGeom prst="rect">
            <a:avLst/>
          </a:prstGeom>
          <a:solidFill>
            <a:srgbClr val="FFFFFF"/>
          </a:solidFill>
          <a:ln>
            <a:noFill/>
          </a:ln>
        </p:spPr>
      </p:pic>
      <p:sp>
        <p:nvSpPr>
          <p:cNvPr id="9" name="8 Rectángulo"/>
          <p:cNvSpPr/>
          <p:nvPr/>
        </p:nvSpPr>
        <p:spPr>
          <a:xfrm>
            <a:off x="3707904" y="5301208"/>
            <a:ext cx="2759089" cy="307777"/>
          </a:xfrm>
          <a:prstGeom prst="rect">
            <a:avLst/>
          </a:prstGeom>
        </p:spPr>
        <p:txBody>
          <a:bodyPr wrap="none">
            <a:spAutoFit/>
          </a:bodyPr>
          <a:lstStyle/>
          <a:p>
            <a:r>
              <a:rPr lang="en-US" sz="1400" b="1" dirty="0" smtClean="0">
                <a:solidFill>
                  <a:schemeClr val="tx2"/>
                </a:solidFill>
              </a:rPr>
              <a:t>Consumption estimation (KW)</a:t>
            </a:r>
            <a:endParaRPr lang="es-ES" sz="1400" b="1" dirty="0"/>
          </a:p>
        </p:txBody>
      </p:sp>
    </p:spTree>
    <p:extLst>
      <p:ext uri="{BB962C8B-B14F-4D97-AF65-F5344CB8AC3E}">
        <p14:creationId xmlns:p14="http://schemas.microsoft.com/office/powerpoint/2010/main" xmlns="" val="24710611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f1f4fc2d-2dca-48f5-a187-6d422ce5e20a" descr="767A8BDA-EC60-4335-9112-1EE11ED32A5C@home"/>
          <p:cNvPicPr>
            <a:picLocks noChangeAspect="1" noChangeArrowheads="1"/>
          </p:cNvPicPr>
          <p:nvPr/>
        </p:nvPicPr>
        <p:blipFill>
          <a:blip r:embed="rId3" cstate="print"/>
          <a:srcRect/>
          <a:stretch>
            <a:fillRect/>
          </a:stretch>
        </p:blipFill>
        <p:spPr bwMode="auto">
          <a:xfrm>
            <a:off x="0" y="0"/>
            <a:ext cx="9144000" cy="6867525"/>
          </a:xfrm>
          <a:prstGeom prst="rect">
            <a:avLst/>
          </a:prstGeom>
          <a:noFill/>
          <a:ln w="9525">
            <a:noFill/>
            <a:miter lim="800000"/>
            <a:headEnd/>
            <a:tailEnd/>
          </a:ln>
        </p:spPr>
      </p:pic>
      <p:sp>
        <p:nvSpPr>
          <p:cNvPr id="6" name="2 CuadroTexto"/>
          <p:cNvSpPr txBox="1">
            <a:spLocks noChangeArrowheads="1"/>
          </p:cNvSpPr>
          <p:nvPr/>
        </p:nvSpPr>
        <p:spPr bwMode="auto">
          <a:xfrm>
            <a:off x="395536" y="692696"/>
            <a:ext cx="7950703" cy="400110"/>
          </a:xfrm>
          <a:prstGeom prst="rect">
            <a:avLst/>
          </a:prstGeom>
          <a:noFill/>
          <a:ln w="9525">
            <a:noFill/>
            <a:miter lim="800000"/>
            <a:headEnd/>
            <a:tailEnd/>
          </a:ln>
        </p:spPr>
        <p:txBody>
          <a:bodyPr wrap="none">
            <a:spAutoFit/>
          </a:bodyPr>
          <a:lstStyle/>
          <a:p>
            <a:r>
              <a:rPr lang="en-US" sz="2000" b="1" dirty="0" smtClean="0">
                <a:latin typeface="Arial" pitchFamily="34" charset="0"/>
                <a:cs typeface="Arial" pitchFamily="34" charset="0"/>
              </a:rPr>
              <a:t>ELYGRID – WP development. WP 4 – O&amp;M and BOP optimization</a:t>
            </a:r>
            <a:endParaRPr lang="en-US" sz="2000" b="1" dirty="0">
              <a:latin typeface="Arial" pitchFamily="34" charset="0"/>
              <a:cs typeface="Arial" pitchFamily="34" charset="0"/>
            </a:endParaRPr>
          </a:p>
        </p:txBody>
      </p:sp>
      <p:sp>
        <p:nvSpPr>
          <p:cNvPr id="7" name="6 Rectángulo"/>
          <p:cNvSpPr/>
          <p:nvPr/>
        </p:nvSpPr>
        <p:spPr>
          <a:xfrm>
            <a:off x="323528" y="1340768"/>
            <a:ext cx="5044971" cy="369332"/>
          </a:xfrm>
          <a:prstGeom prst="rect">
            <a:avLst/>
          </a:prstGeom>
        </p:spPr>
        <p:txBody>
          <a:bodyPr wrap="none">
            <a:spAutoFit/>
          </a:bodyPr>
          <a:lstStyle/>
          <a:p>
            <a:r>
              <a:rPr lang="en-US" b="1" dirty="0" smtClean="0">
                <a:solidFill>
                  <a:schemeClr val="tx2"/>
                </a:solidFill>
              </a:rPr>
              <a:t>New control system – integration with RREE</a:t>
            </a:r>
            <a:endParaRPr lang="es-ES" dirty="0"/>
          </a:p>
        </p:txBody>
      </p:sp>
      <p:pic>
        <p:nvPicPr>
          <p:cNvPr id="9" name="8 Imagen"/>
          <p:cNvPicPr/>
          <p:nvPr/>
        </p:nvPicPr>
        <p:blipFill>
          <a:blip r:embed="rId4" cstate="print">
            <a:extLst>
              <a:ext uri="{28A0092B-C50C-407E-A947-70E740481C1C}">
                <a14:useLocalDpi xmlns:a14="http://schemas.microsoft.com/office/drawing/2010/main" xmlns="" val="0"/>
              </a:ext>
            </a:extLst>
          </a:blip>
          <a:srcRect l="21758" t="29726" r="21913" b="6849"/>
          <a:stretch>
            <a:fillRect/>
          </a:stretch>
        </p:blipFill>
        <p:spPr bwMode="auto">
          <a:xfrm>
            <a:off x="395536" y="1742690"/>
            <a:ext cx="8424936" cy="3702534"/>
          </a:xfrm>
          <a:prstGeom prst="rect">
            <a:avLst/>
          </a:prstGeom>
          <a:solidFill>
            <a:srgbClr val="FFFFFF"/>
          </a:solidFill>
          <a:ln>
            <a:noFill/>
          </a:ln>
        </p:spPr>
      </p:pic>
      <p:sp>
        <p:nvSpPr>
          <p:cNvPr id="8" name="7 Rectángulo"/>
          <p:cNvSpPr/>
          <p:nvPr/>
        </p:nvSpPr>
        <p:spPr>
          <a:xfrm>
            <a:off x="4139952" y="5373216"/>
            <a:ext cx="2563522" cy="307777"/>
          </a:xfrm>
          <a:prstGeom prst="rect">
            <a:avLst/>
          </a:prstGeom>
        </p:spPr>
        <p:txBody>
          <a:bodyPr wrap="none">
            <a:spAutoFit/>
          </a:bodyPr>
          <a:lstStyle/>
          <a:p>
            <a:r>
              <a:rPr lang="en-US" sz="1400" b="1" dirty="0" smtClean="0">
                <a:solidFill>
                  <a:schemeClr val="tx2"/>
                </a:solidFill>
              </a:rPr>
              <a:t>Price estimation (</a:t>
            </a:r>
            <a:r>
              <a:rPr lang="en-US" sz="1400" b="1" dirty="0" err="1" smtClean="0">
                <a:solidFill>
                  <a:schemeClr val="tx2"/>
                </a:solidFill>
              </a:rPr>
              <a:t>cEur</a:t>
            </a:r>
            <a:r>
              <a:rPr lang="en-US" sz="1400" b="1" dirty="0" smtClean="0">
                <a:solidFill>
                  <a:schemeClr val="tx2"/>
                </a:solidFill>
              </a:rPr>
              <a:t>/kWh)</a:t>
            </a:r>
            <a:endParaRPr lang="es-ES" sz="1400"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f1f4fc2d-2dca-48f5-a187-6d422ce5e20a" descr="767A8BDA-EC60-4335-9112-1EE11ED32A5C@home"/>
          <p:cNvPicPr>
            <a:picLocks noChangeAspect="1" noChangeArrowheads="1"/>
          </p:cNvPicPr>
          <p:nvPr/>
        </p:nvPicPr>
        <p:blipFill>
          <a:blip r:embed="rId3" cstate="print"/>
          <a:srcRect/>
          <a:stretch>
            <a:fillRect/>
          </a:stretch>
        </p:blipFill>
        <p:spPr bwMode="auto">
          <a:xfrm>
            <a:off x="0" y="0"/>
            <a:ext cx="9144000" cy="6867525"/>
          </a:xfrm>
          <a:prstGeom prst="rect">
            <a:avLst/>
          </a:prstGeom>
          <a:noFill/>
          <a:ln w="9525">
            <a:noFill/>
            <a:miter lim="800000"/>
            <a:headEnd/>
            <a:tailEnd/>
          </a:ln>
        </p:spPr>
      </p:pic>
      <p:sp>
        <p:nvSpPr>
          <p:cNvPr id="6" name="2 CuadroTexto"/>
          <p:cNvSpPr txBox="1">
            <a:spLocks noChangeArrowheads="1"/>
          </p:cNvSpPr>
          <p:nvPr/>
        </p:nvSpPr>
        <p:spPr bwMode="auto">
          <a:xfrm>
            <a:off x="395536" y="692696"/>
            <a:ext cx="6203237" cy="400110"/>
          </a:xfrm>
          <a:prstGeom prst="rect">
            <a:avLst/>
          </a:prstGeom>
          <a:noFill/>
          <a:ln w="9525">
            <a:noFill/>
            <a:miter lim="800000"/>
            <a:headEnd/>
            <a:tailEnd/>
          </a:ln>
        </p:spPr>
        <p:txBody>
          <a:bodyPr wrap="none">
            <a:spAutoFit/>
          </a:bodyPr>
          <a:lstStyle/>
          <a:p>
            <a:r>
              <a:rPr lang="en-US" sz="2000" b="1" dirty="0" smtClean="0">
                <a:latin typeface="Arial" pitchFamily="34" charset="0"/>
                <a:cs typeface="Arial" pitchFamily="34" charset="0"/>
              </a:rPr>
              <a:t>ELYGRID – WP development. WP 5 – Field testing</a:t>
            </a:r>
            <a:endParaRPr lang="en-US" sz="2000" b="1" dirty="0">
              <a:latin typeface="Arial" pitchFamily="34" charset="0"/>
              <a:cs typeface="Arial" pitchFamily="34" charset="0"/>
            </a:endParaRPr>
          </a:p>
        </p:txBody>
      </p:sp>
      <p:sp>
        <p:nvSpPr>
          <p:cNvPr id="10" name="Content Placeholder 2"/>
          <p:cNvSpPr txBox="1">
            <a:spLocks/>
          </p:cNvSpPr>
          <p:nvPr/>
        </p:nvSpPr>
        <p:spPr bwMode="auto">
          <a:xfrm>
            <a:off x="323528" y="1268760"/>
            <a:ext cx="8893175" cy="1368425"/>
          </a:xfrm>
          <a:prstGeom prst="rect">
            <a:avLst/>
          </a:prstGeom>
          <a:noFill/>
          <a:ln w="9525">
            <a:noFill/>
            <a:miter lim="800000"/>
            <a:headEnd/>
            <a:tailEnd/>
          </a:ln>
        </p:spPr>
        <p:txBody>
          <a:bodyPr/>
          <a:lstStyle/>
          <a:p>
            <a:pPr defTabSz="457200" eaLnBrk="1" hangingPunct="1">
              <a:buClr>
                <a:srgbClr val="194C84"/>
              </a:buClr>
              <a:buFont typeface="Arial" charset="0"/>
              <a:buNone/>
              <a:defRPr/>
            </a:pPr>
            <a:r>
              <a:rPr lang="en-US" sz="2000" b="1" kern="0" dirty="0" smtClean="0">
                <a:latin typeface="Calibri" pitchFamily="34" charset="0"/>
                <a:ea typeface="+mn-ea"/>
              </a:rPr>
              <a:t>Goal</a:t>
            </a:r>
            <a:r>
              <a:rPr lang="en-US" sz="2000" kern="0" dirty="0">
                <a:latin typeface="Calibri" pitchFamily="34" charset="0"/>
              </a:rPr>
              <a:t>	</a:t>
            </a:r>
            <a:r>
              <a:rPr lang="en-US" sz="2000" kern="0" dirty="0" smtClean="0">
                <a:latin typeface="Calibri" pitchFamily="34" charset="0"/>
              </a:rPr>
              <a:t>	</a:t>
            </a:r>
            <a:r>
              <a:rPr lang="en-US" sz="2000" kern="0" dirty="0" smtClean="0">
                <a:latin typeface="Calibri" pitchFamily="34" charset="0"/>
                <a:ea typeface="+mn-ea"/>
              </a:rPr>
              <a:t>Implementation of field trials for electrolyzer integrated with RES.</a:t>
            </a:r>
          </a:p>
          <a:p>
            <a:pPr defTabSz="457200" eaLnBrk="1" hangingPunct="1">
              <a:buClr>
                <a:srgbClr val="194C84"/>
              </a:buClr>
              <a:buFont typeface="Arial" charset="0"/>
              <a:buNone/>
              <a:defRPr/>
            </a:pPr>
            <a:r>
              <a:rPr lang="en-US" sz="2000" b="1" kern="0" dirty="0" smtClean="0">
                <a:latin typeface="Calibri" pitchFamily="34" charset="0"/>
              </a:rPr>
              <a:t>Progress		</a:t>
            </a:r>
            <a:r>
              <a:rPr lang="en-US" sz="2000" kern="0" dirty="0" smtClean="0">
                <a:latin typeface="Calibri" pitchFamily="34" charset="0"/>
              </a:rPr>
              <a:t>New cell technology tested at 1:1 scale with promising results</a:t>
            </a:r>
          </a:p>
          <a:p>
            <a:pPr defTabSz="457200" eaLnBrk="1" hangingPunct="1">
              <a:buClr>
                <a:srgbClr val="194C84"/>
              </a:buClr>
              <a:buFont typeface="Arial" charset="0"/>
              <a:buNone/>
              <a:defRPr/>
            </a:pPr>
            <a:r>
              <a:rPr lang="en-US" sz="2000" kern="0" dirty="0" smtClean="0">
                <a:latin typeface="Calibri" pitchFamily="34" charset="0"/>
              </a:rPr>
              <a:t>			(current density/gas production x 2, lower consumption)</a:t>
            </a:r>
          </a:p>
          <a:p>
            <a:pPr defTabSz="457200" eaLnBrk="1" hangingPunct="1">
              <a:buClr>
                <a:srgbClr val="194C84"/>
              </a:buClr>
              <a:buFont typeface="Arial" charset="0"/>
              <a:buNone/>
              <a:defRPr/>
            </a:pPr>
            <a:r>
              <a:rPr lang="en-US" sz="2000" b="1" kern="0" dirty="0" smtClean="0">
                <a:latin typeface="Calibri" pitchFamily="34" charset="0"/>
                <a:ea typeface="+mn-ea"/>
              </a:rPr>
              <a:t>Next steps	</a:t>
            </a:r>
            <a:r>
              <a:rPr lang="en-US" sz="2000" kern="0" dirty="0" smtClean="0">
                <a:latin typeface="Calibri" pitchFamily="34" charset="0"/>
                <a:ea typeface="+mn-ea"/>
              </a:rPr>
              <a:t>More tests coupled to RES</a:t>
            </a:r>
            <a:endParaRPr lang="en-US" sz="2000" b="1" kern="0" dirty="0">
              <a:latin typeface="Calibri" pitchFamily="34" charset="0"/>
              <a:ea typeface="+mn-ea"/>
            </a:endParaRPr>
          </a:p>
        </p:txBody>
      </p:sp>
      <p:pic>
        <p:nvPicPr>
          <p:cNvPr id="12" name="Picture 2" descr="U:\PFH-11-03 ELYGRID\Documentación Técnica\Electrolizador Walqa\Fotos\DSC00298 [Resolucion de Escritorio].JPG"/>
          <p:cNvPicPr>
            <a:picLocks noChangeAspect="1" noChangeArrowheads="1"/>
          </p:cNvPicPr>
          <p:nvPr/>
        </p:nvPicPr>
        <p:blipFill>
          <a:blip r:embed="rId4" cstate="print"/>
          <a:srcRect/>
          <a:stretch>
            <a:fillRect/>
          </a:stretch>
        </p:blipFill>
        <p:spPr bwMode="auto">
          <a:xfrm>
            <a:off x="4716016" y="2564904"/>
            <a:ext cx="4032448" cy="3024336"/>
          </a:xfrm>
          <a:prstGeom prst="rect">
            <a:avLst/>
          </a:prstGeom>
          <a:noFill/>
        </p:spPr>
      </p:pic>
      <p:pic>
        <p:nvPicPr>
          <p:cNvPr id="13" name="Picture 2"/>
          <p:cNvPicPr>
            <a:picLocks noChangeAspect="1" noChangeArrowheads="1"/>
          </p:cNvPicPr>
          <p:nvPr/>
        </p:nvPicPr>
        <p:blipFill>
          <a:blip r:embed="rId5" cstate="print"/>
          <a:srcRect/>
          <a:stretch>
            <a:fillRect/>
          </a:stretch>
        </p:blipFill>
        <p:spPr bwMode="auto">
          <a:xfrm>
            <a:off x="467543" y="2564904"/>
            <a:ext cx="4010815" cy="30243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f1f4fc2d-2dca-48f5-a187-6d422ce5e20a" descr="767A8BDA-EC60-4335-9112-1EE11ED32A5C@home"/>
          <p:cNvPicPr>
            <a:picLocks noChangeAspect="1" noChangeArrowheads="1"/>
          </p:cNvPicPr>
          <p:nvPr/>
        </p:nvPicPr>
        <p:blipFill>
          <a:blip r:embed="rId3" cstate="print"/>
          <a:srcRect/>
          <a:stretch>
            <a:fillRect/>
          </a:stretch>
        </p:blipFill>
        <p:spPr bwMode="auto">
          <a:xfrm>
            <a:off x="0" y="0"/>
            <a:ext cx="9144000" cy="6867525"/>
          </a:xfrm>
          <a:prstGeom prst="rect">
            <a:avLst/>
          </a:prstGeom>
          <a:noFill/>
          <a:ln w="9525">
            <a:noFill/>
            <a:miter lim="800000"/>
            <a:headEnd/>
            <a:tailEnd/>
          </a:ln>
        </p:spPr>
      </p:pic>
      <p:sp>
        <p:nvSpPr>
          <p:cNvPr id="6" name="2 CuadroTexto"/>
          <p:cNvSpPr txBox="1">
            <a:spLocks noChangeArrowheads="1"/>
          </p:cNvSpPr>
          <p:nvPr/>
        </p:nvSpPr>
        <p:spPr bwMode="auto">
          <a:xfrm>
            <a:off x="297023" y="692696"/>
            <a:ext cx="8910709" cy="400110"/>
          </a:xfrm>
          <a:prstGeom prst="rect">
            <a:avLst/>
          </a:prstGeom>
          <a:noFill/>
          <a:ln w="9525">
            <a:noFill/>
            <a:miter lim="800000"/>
            <a:headEnd/>
            <a:tailEnd/>
          </a:ln>
        </p:spPr>
        <p:txBody>
          <a:bodyPr wrap="none">
            <a:spAutoFit/>
          </a:bodyPr>
          <a:lstStyle/>
          <a:p>
            <a:r>
              <a:rPr lang="en-US" sz="2000" b="1" dirty="0" smtClean="0">
                <a:latin typeface="Arial" pitchFamily="34" charset="0"/>
                <a:cs typeface="Arial" pitchFamily="34" charset="0"/>
              </a:rPr>
              <a:t>ELYGRID – WP development. WP 6 – Market </a:t>
            </a:r>
            <a:r>
              <a:rPr lang="en-US" sz="2000" b="1" dirty="0" err="1" smtClean="0">
                <a:latin typeface="Arial" pitchFamily="34" charset="0"/>
                <a:cs typeface="Arial" pitchFamily="34" charset="0"/>
              </a:rPr>
              <a:t>preparation&amp;dissemination</a:t>
            </a:r>
            <a:endParaRPr lang="en-US" sz="2000" b="1" dirty="0">
              <a:latin typeface="Arial" pitchFamily="34" charset="0"/>
              <a:cs typeface="Arial" pitchFamily="34" charset="0"/>
            </a:endParaRPr>
          </a:p>
        </p:txBody>
      </p:sp>
      <p:sp>
        <p:nvSpPr>
          <p:cNvPr id="5" name="Content Placeholder 2"/>
          <p:cNvSpPr txBox="1">
            <a:spLocks/>
          </p:cNvSpPr>
          <p:nvPr/>
        </p:nvSpPr>
        <p:spPr bwMode="auto">
          <a:xfrm>
            <a:off x="323528" y="1268760"/>
            <a:ext cx="8640960" cy="4176713"/>
          </a:xfrm>
          <a:prstGeom prst="rect">
            <a:avLst/>
          </a:prstGeom>
          <a:noFill/>
          <a:ln w="9525">
            <a:noFill/>
            <a:miter lim="800000"/>
            <a:headEnd/>
            <a:tailEnd/>
          </a:ln>
        </p:spPr>
        <p:txBody>
          <a:bodyPr/>
          <a:lstStyle/>
          <a:p>
            <a:pPr defTabSz="457200" eaLnBrk="1" hangingPunct="1">
              <a:buClr>
                <a:srgbClr val="194C84"/>
              </a:buClr>
              <a:buFont typeface="Arial" charset="0"/>
              <a:buNone/>
              <a:defRPr/>
            </a:pPr>
            <a:r>
              <a:rPr lang="en-US" sz="2000" b="1" kern="0" dirty="0" smtClean="0">
                <a:latin typeface="Calibri" pitchFamily="34" charset="0"/>
                <a:ea typeface="+mn-ea"/>
              </a:rPr>
              <a:t>Goal</a:t>
            </a:r>
            <a:endParaRPr lang="en-US" sz="2000" b="1" kern="0" dirty="0">
              <a:latin typeface="Calibri" pitchFamily="34" charset="0"/>
              <a:ea typeface="+mn-ea"/>
            </a:endParaRPr>
          </a:p>
          <a:p>
            <a:pPr defTabSz="457200" eaLnBrk="1" hangingPunct="1">
              <a:buClr>
                <a:srgbClr val="194C84"/>
              </a:buClr>
              <a:defRPr/>
            </a:pPr>
            <a:r>
              <a:rPr lang="en-US" sz="2000" kern="0" dirty="0" smtClean="0">
                <a:latin typeface="Calibri" pitchFamily="34" charset="0"/>
              </a:rPr>
              <a:t>Business </a:t>
            </a:r>
            <a:r>
              <a:rPr lang="en-US" sz="2000" kern="0" dirty="0">
                <a:latin typeface="Calibri" pitchFamily="34" charset="0"/>
              </a:rPr>
              <a:t>cases </a:t>
            </a:r>
            <a:r>
              <a:rPr lang="en-US" sz="2000" kern="0" dirty="0" smtClean="0">
                <a:latin typeface="Calibri" pitchFamily="34" charset="0"/>
              </a:rPr>
              <a:t>development + identification </a:t>
            </a:r>
            <a:r>
              <a:rPr lang="en-US" sz="2000" kern="0" dirty="0">
                <a:latin typeface="Calibri" pitchFamily="34" charset="0"/>
              </a:rPr>
              <a:t>of potential uses </a:t>
            </a:r>
            <a:r>
              <a:rPr lang="en-US" sz="2000" kern="0" dirty="0" smtClean="0">
                <a:latin typeface="Calibri" pitchFamily="34" charset="0"/>
              </a:rPr>
              <a:t>&amp; specifications</a:t>
            </a:r>
            <a:endParaRPr lang="en-US" sz="2000" kern="0" dirty="0">
              <a:latin typeface="Calibri" pitchFamily="34" charset="0"/>
            </a:endParaRPr>
          </a:p>
          <a:p>
            <a:pPr defTabSz="457200" eaLnBrk="1" hangingPunct="1">
              <a:buClr>
                <a:srgbClr val="194C84"/>
              </a:buClr>
              <a:buFontTx/>
              <a:buChar char="-"/>
              <a:defRPr/>
            </a:pPr>
            <a:endParaRPr lang="en-US" sz="800" kern="0" dirty="0">
              <a:latin typeface="Calibri" pitchFamily="34" charset="0"/>
            </a:endParaRPr>
          </a:p>
          <a:p>
            <a:pPr defTabSz="457200" eaLnBrk="1" hangingPunct="1">
              <a:buClr>
                <a:srgbClr val="194C84"/>
              </a:buClr>
              <a:defRPr/>
            </a:pPr>
            <a:r>
              <a:rPr lang="en-US" sz="2000" kern="0" dirty="0" smtClean="0">
                <a:latin typeface="Calibri" pitchFamily="34" charset="0"/>
                <a:ea typeface="+mn-ea"/>
              </a:rPr>
              <a:t>Standardization &amp; identification of </a:t>
            </a:r>
            <a:r>
              <a:rPr lang="en-US" sz="2000" kern="0" dirty="0">
                <a:latin typeface="Calibri" pitchFamily="34" charset="0"/>
                <a:ea typeface="+mn-ea"/>
              </a:rPr>
              <a:t>barriers to </a:t>
            </a:r>
            <a:r>
              <a:rPr lang="en-US" sz="2000" kern="0" dirty="0" smtClean="0">
                <a:latin typeface="Calibri" pitchFamily="34" charset="0"/>
                <a:ea typeface="+mn-ea"/>
              </a:rPr>
              <a:t>commercialization</a:t>
            </a:r>
          </a:p>
          <a:p>
            <a:pPr defTabSz="457200" eaLnBrk="1" hangingPunct="1">
              <a:buClr>
                <a:srgbClr val="194C84"/>
              </a:buClr>
              <a:buFontTx/>
              <a:buChar char="-"/>
              <a:defRPr/>
            </a:pPr>
            <a:endParaRPr lang="en-US" sz="800" kern="0" dirty="0">
              <a:latin typeface="Calibri" pitchFamily="34" charset="0"/>
            </a:endParaRPr>
          </a:p>
          <a:p>
            <a:pPr defTabSz="457200" eaLnBrk="1" hangingPunct="1">
              <a:buClr>
                <a:srgbClr val="194C84"/>
              </a:buClr>
              <a:defRPr/>
            </a:pPr>
            <a:r>
              <a:rPr lang="en-US" sz="2000" kern="0" dirty="0" smtClean="0">
                <a:latin typeface="Calibri" pitchFamily="34" charset="0"/>
                <a:ea typeface="+mn-ea"/>
              </a:rPr>
              <a:t>LCA</a:t>
            </a:r>
            <a:r>
              <a:rPr lang="en-US" sz="2000" kern="0" dirty="0">
                <a:latin typeface="Calibri" pitchFamily="34" charset="0"/>
                <a:ea typeface="+mn-ea"/>
              </a:rPr>
              <a:t>, RCS and </a:t>
            </a:r>
            <a:r>
              <a:rPr lang="en-US" sz="2000" kern="0" dirty="0" smtClean="0">
                <a:latin typeface="Calibri" pitchFamily="34" charset="0"/>
                <a:ea typeface="+mn-ea"/>
              </a:rPr>
              <a:t>homologation</a:t>
            </a:r>
          </a:p>
          <a:p>
            <a:pPr defTabSz="457200" eaLnBrk="1" hangingPunct="1">
              <a:buClr>
                <a:srgbClr val="194C84"/>
              </a:buClr>
              <a:defRPr/>
            </a:pPr>
            <a:endParaRPr lang="en-US" sz="800" kern="0" dirty="0">
              <a:latin typeface="Calibri" pitchFamily="34" charset="0"/>
              <a:ea typeface="+mn-ea"/>
            </a:endParaRPr>
          </a:p>
          <a:p>
            <a:pPr defTabSz="457200" eaLnBrk="1" hangingPunct="1">
              <a:buClr>
                <a:srgbClr val="194C84"/>
              </a:buClr>
              <a:defRPr/>
            </a:pPr>
            <a:r>
              <a:rPr lang="en-US" sz="2000" kern="0" dirty="0" smtClean="0">
                <a:latin typeface="Calibri" pitchFamily="34" charset="0"/>
                <a:ea typeface="+mn-ea"/>
              </a:rPr>
              <a:t>Cost </a:t>
            </a:r>
            <a:r>
              <a:rPr lang="en-US" sz="2000" kern="0" dirty="0">
                <a:latin typeface="Calibri" pitchFamily="34" charset="0"/>
                <a:ea typeface="+mn-ea"/>
              </a:rPr>
              <a:t>reduction potential </a:t>
            </a:r>
            <a:r>
              <a:rPr lang="en-US" sz="2000" kern="0" dirty="0" smtClean="0">
                <a:latin typeface="Calibri" pitchFamily="34" charset="0"/>
                <a:ea typeface="+mn-ea"/>
              </a:rPr>
              <a:t>&amp; industrialization</a:t>
            </a:r>
          </a:p>
          <a:p>
            <a:pPr defTabSz="457200" eaLnBrk="1" hangingPunct="1">
              <a:buClr>
                <a:srgbClr val="194C84"/>
              </a:buClr>
              <a:defRPr/>
            </a:pPr>
            <a:endParaRPr lang="en-US" sz="800" kern="0" dirty="0">
              <a:latin typeface="Calibri" pitchFamily="34" charset="0"/>
            </a:endParaRPr>
          </a:p>
          <a:p>
            <a:pPr defTabSz="457200" eaLnBrk="1" hangingPunct="1">
              <a:buClr>
                <a:srgbClr val="194C84"/>
              </a:buClr>
              <a:defRPr/>
            </a:pPr>
            <a:r>
              <a:rPr lang="en-US" sz="2000" kern="0" dirty="0" smtClean="0">
                <a:latin typeface="Calibri" pitchFamily="34" charset="0"/>
                <a:ea typeface="+mn-ea"/>
              </a:rPr>
              <a:t>General </a:t>
            </a:r>
            <a:r>
              <a:rPr lang="en-US" sz="2000" kern="0" dirty="0">
                <a:latin typeface="Calibri" pitchFamily="34" charset="0"/>
                <a:ea typeface="+mn-ea"/>
              </a:rPr>
              <a:t>dissemination </a:t>
            </a:r>
            <a:r>
              <a:rPr lang="en-US" sz="2000" kern="0" dirty="0" smtClean="0">
                <a:latin typeface="Calibri" pitchFamily="34" charset="0"/>
                <a:ea typeface="+mn-ea"/>
              </a:rPr>
              <a:t>&amp; conveying marketing </a:t>
            </a:r>
            <a:r>
              <a:rPr lang="en-US" sz="2000" kern="0" dirty="0">
                <a:latin typeface="Calibri" pitchFamily="34" charset="0"/>
                <a:ea typeface="+mn-ea"/>
              </a:rPr>
              <a:t>message to the potential </a:t>
            </a:r>
            <a:r>
              <a:rPr lang="en-US" sz="2000" kern="0" dirty="0" smtClean="0">
                <a:latin typeface="Calibri" pitchFamily="34" charset="0"/>
                <a:ea typeface="+mn-ea"/>
              </a:rPr>
              <a:t>users</a:t>
            </a:r>
          </a:p>
          <a:p>
            <a:pPr defTabSz="457200" eaLnBrk="1" hangingPunct="1">
              <a:buClr>
                <a:srgbClr val="194C84"/>
              </a:buClr>
              <a:defRPr/>
            </a:pPr>
            <a:endParaRPr lang="en-US" sz="800" kern="0" dirty="0" smtClean="0">
              <a:latin typeface="Calibri" pitchFamily="34" charset="0"/>
              <a:ea typeface="+mn-ea"/>
            </a:endParaRPr>
          </a:p>
          <a:p>
            <a:pPr defTabSz="457200" eaLnBrk="1" hangingPunct="1">
              <a:buClr>
                <a:srgbClr val="194C84"/>
              </a:buClr>
              <a:defRPr/>
            </a:pPr>
            <a:r>
              <a:rPr lang="en-US" sz="2000" b="1" kern="0" dirty="0" smtClean="0">
                <a:latin typeface="Calibri" pitchFamily="34" charset="0"/>
              </a:rPr>
              <a:t>Progress</a:t>
            </a:r>
          </a:p>
          <a:p>
            <a:pPr defTabSz="457200" eaLnBrk="1" hangingPunct="1">
              <a:buClr>
                <a:srgbClr val="194C84"/>
              </a:buClr>
              <a:defRPr/>
            </a:pPr>
            <a:r>
              <a:rPr lang="en-US" altLang="fr-FR" sz="2000" dirty="0" smtClean="0">
                <a:latin typeface="Calibri" pitchFamily="34" charset="0"/>
                <a:ea typeface="Arial Unicode MS" pitchFamily="34" charset="-128"/>
                <a:cs typeface="Arial Unicode MS" pitchFamily="34" charset="-128"/>
              </a:rPr>
              <a:t>RCS activities explore specifically the need (or not) of new codes</a:t>
            </a:r>
          </a:p>
          <a:p>
            <a:pPr defTabSz="457200">
              <a:buClr>
                <a:srgbClr val="194C84"/>
              </a:buClr>
              <a:defRPr/>
            </a:pPr>
            <a:endParaRPr lang="en-US" altLang="fr-FR" sz="800" kern="0" dirty="0">
              <a:latin typeface="Calibri" pitchFamily="34" charset="0"/>
            </a:endParaRPr>
          </a:p>
          <a:p>
            <a:pPr defTabSz="457200" eaLnBrk="1" hangingPunct="1">
              <a:buClr>
                <a:srgbClr val="194C84"/>
              </a:buClr>
              <a:defRPr/>
            </a:pPr>
            <a:r>
              <a:rPr lang="en-US" altLang="fr-FR" sz="2000" dirty="0" smtClean="0">
                <a:latin typeface="Calibri" pitchFamily="34" charset="0"/>
                <a:ea typeface="Arial Unicode MS" pitchFamily="34" charset="-128"/>
                <a:cs typeface="Arial Unicode MS" pitchFamily="34" charset="-128"/>
              </a:rPr>
              <a:t>LAC/LCI analysis points out the weight of the electricity consumption</a:t>
            </a:r>
          </a:p>
          <a:p>
            <a:pPr defTabSz="457200" eaLnBrk="1" hangingPunct="1">
              <a:buClr>
                <a:srgbClr val="194C84"/>
              </a:buClr>
              <a:defRPr/>
            </a:pPr>
            <a:endParaRPr lang="en-US" altLang="fr-FR" sz="800" dirty="0" smtClean="0">
              <a:latin typeface="Calibri" pitchFamily="34" charset="0"/>
              <a:ea typeface="Arial Unicode MS" pitchFamily="34" charset="-128"/>
              <a:cs typeface="Arial Unicode MS" pitchFamily="34" charset="-128"/>
            </a:endParaRPr>
          </a:p>
          <a:p>
            <a:pPr defTabSz="457200" eaLnBrk="1" hangingPunct="1">
              <a:buClr>
                <a:srgbClr val="194C84"/>
              </a:buClr>
              <a:defRPr/>
            </a:pPr>
            <a:r>
              <a:rPr lang="en-US" altLang="fr-FR" sz="2000" dirty="0" smtClean="0">
                <a:latin typeface="Calibri" pitchFamily="34" charset="0"/>
                <a:ea typeface="Arial Unicode MS" pitchFamily="34" charset="-128"/>
                <a:cs typeface="Arial Unicode MS" pitchFamily="34" charset="-128"/>
              </a:rPr>
              <a:t>Techno-economic and market studies (the “crystal ball”)</a:t>
            </a:r>
          </a:p>
          <a:p>
            <a:pPr defTabSz="457200" eaLnBrk="1" hangingPunct="1">
              <a:buClr>
                <a:srgbClr val="194C84"/>
              </a:buClr>
              <a:defRPr/>
            </a:pPr>
            <a:endParaRPr lang="en-US" altLang="fr-FR" sz="800" dirty="0" smtClean="0">
              <a:latin typeface="Calibri" pitchFamily="34" charset="0"/>
              <a:ea typeface="Arial Unicode MS" pitchFamily="34" charset="-128"/>
              <a:cs typeface="Arial Unicode MS" pitchFamily="34" charset="-128"/>
            </a:endParaRPr>
          </a:p>
          <a:p>
            <a:pPr defTabSz="457200" eaLnBrk="1" hangingPunct="1">
              <a:buClr>
                <a:srgbClr val="194C84"/>
              </a:buClr>
              <a:defRPr/>
            </a:pPr>
            <a:r>
              <a:rPr lang="en-US" altLang="fr-FR" sz="2000" dirty="0" smtClean="0">
                <a:latin typeface="Calibri" pitchFamily="34" charset="0"/>
                <a:ea typeface="Arial Unicode MS" pitchFamily="34" charset="-128"/>
                <a:cs typeface="Arial Unicode MS" pitchFamily="34" charset="-128"/>
              </a:rPr>
              <a:t>Communication activities </a:t>
            </a:r>
          </a:p>
          <a:p>
            <a:pPr defTabSz="457200" eaLnBrk="1" hangingPunct="1">
              <a:buClr>
                <a:srgbClr val="194C84"/>
              </a:buClr>
              <a:defRPr/>
            </a:pPr>
            <a:endParaRPr lang="en-US" sz="2000" b="1" kern="0" dirty="0">
              <a:latin typeface="Calibri" pitchFamily="34" charset="0"/>
              <a:ea typeface="+mn-ea"/>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9aadf1e2-e1f2-4853-8e48-72359f0e9faa" descr="7DB70B62-B7C3-47EC-BFB0-93416AC11B08@home"/>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051" name="2 CuadroTexto"/>
          <p:cNvSpPr txBox="1">
            <a:spLocks noChangeArrowheads="1"/>
          </p:cNvSpPr>
          <p:nvPr/>
        </p:nvSpPr>
        <p:spPr bwMode="auto">
          <a:xfrm>
            <a:off x="2987824" y="116632"/>
            <a:ext cx="3595664" cy="1323439"/>
          </a:xfrm>
          <a:prstGeom prst="rect">
            <a:avLst/>
          </a:prstGeom>
          <a:noFill/>
          <a:ln w="9525">
            <a:noFill/>
            <a:miter lim="800000"/>
            <a:headEnd/>
            <a:tailEnd/>
          </a:ln>
        </p:spPr>
        <p:txBody>
          <a:bodyPr wrap="none">
            <a:spAutoFit/>
          </a:bodyPr>
          <a:lstStyle/>
          <a:p>
            <a:r>
              <a:rPr lang="es-ES_tradnl" sz="8000" dirty="0" smtClean="0">
                <a:solidFill>
                  <a:schemeClr val="bg1"/>
                </a:solidFill>
                <a:latin typeface="Calibri" pitchFamily="34" charset="0"/>
              </a:rPr>
              <a:t>ELYGRID</a:t>
            </a:r>
            <a:endParaRPr lang="es-ES" sz="8000" dirty="0">
              <a:solidFill>
                <a:schemeClr val="bg1"/>
              </a:solidFill>
              <a:latin typeface="Calibri" pitchFamily="34" charset="0"/>
            </a:endParaRPr>
          </a:p>
        </p:txBody>
      </p:sp>
      <p:sp>
        <p:nvSpPr>
          <p:cNvPr id="2053" name="Rectangle 5"/>
          <p:cNvSpPr>
            <a:spLocks noChangeArrowheads="1"/>
          </p:cNvSpPr>
          <p:nvPr/>
        </p:nvSpPr>
        <p:spPr bwMode="auto">
          <a:xfrm>
            <a:off x="467544" y="1772816"/>
            <a:ext cx="7992888" cy="6155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Improvements to Integrate High </a:t>
            </a:r>
            <a:r>
              <a:rPr kumimoji="0" lang="en-US" sz="1700" b="1" i="1"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en-US" sz="17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Pressure Alkaline </a:t>
            </a:r>
            <a:r>
              <a:rPr kumimoji="0" lang="en-US" sz="1700" b="1" i="1"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Electrolyzers</a:t>
            </a:r>
            <a:r>
              <a:rPr kumimoji="0" lang="en-US" sz="17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for Electricity/H2 production from Renewable Energies to Balance the GRID </a:t>
            </a:r>
            <a:endParaRPr kumimoji="0" lang="en-US" sz="17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5"/>
          <p:cNvSpPr>
            <a:spLocks noChangeArrowheads="1"/>
          </p:cNvSpPr>
          <p:nvPr/>
        </p:nvSpPr>
        <p:spPr bwMode="auto">
          <a:xfrm>
            <a:off x="395536" y="2586390"/>
            <a:ext cx="7992888" cy="270843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Index</a:t>
            </a:r>
          </a:p>
          <a:p>
            <a:pPr marL="0" marR="0" lvl="0" indent="0" defTabSz="914400" rtl="0" eaLnBrk="1" fontAlgn="base" latinLnBrk="0" hangingPunct="1">
              <a:lnSpc>
                <a:spcPct val="100000"/>
              </a:lnSpc>
              <a:spcBef>
                <a:spcPct val="0"/>
              </a:spcBef>
              <a:spcAft>
                <a:spcPct val="0"/>
              </a:spcAft>
              <a:buClrTx/>
              <a:buSzTx/>
              <a:buFontTx/>
              <a:buNone/>
              <a:tabLst/>
            </a:pPr>
            <a:endParaRPr kumimoji="0" lang="en-US" sz="2400" b="1"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914400" lvl="1" indent="-457200">
              <a:buFont typeface="+mj-lt"/>
              <a:buAutoNum type="arabicPeriod"/>
            </a:pPr>
            <a:r>
              <a:rPr lang="en-US" sz="2400" dirty="0" smtClean="0">
                <a:solidFill>
                  <a:schemeClr val="bg2"/>
                </a:solidFill>
                <a:latin typeface="Arial" pitchFamily="34" charset="0"/>
                <a:cs typeface="Arial" pitchFamily="34" charset="0"/>
              </a:rPr>
              <a:t>Project &amp; Consortium</a:t>
            </a:r>
          </a:p>
          <a:p>
            <a:pPr marL="914400" lvl="1" indent="-457200">
              <a:buFont typeface="+mj-lt"/>
              <a:buAutoNum type="arabicPeriod"/>
            </a:pPr>
            <a:r>
              <a:rPr lang="en-US" sz="2400" dirty="0" smtClean="0">
                <a:solidFill>
                  <a:schemeClr val="bg2"/>
                </a:solidFill>
                <a:latin typeface="Arial" pitchFamily="34" charset="0"/>
                <a:cs typeface="Arial" pitchFamily="34" charset="0"/>
              </a:rPr>
              <a:t>Motivation &amp; Goals </a:t>
            </a:r>
          </a:p>
          <a:p>
            <a:pPr marL="914400" lvl="1" indent="-457200">
              <a:buFont typeface="+mj-lt"/>
              <a:buAutoNum type="arabicPeriod"/>
            </a:pPr>
            <a:r>
              <a:rPr lang="en-US" sz="2400" dirty="0" smtClean="0">
                <a:solidFill>
                  <a:schemeClr val="bg2"/>
                </a:solidFill>
                <a:latin typeface="Arial" pitchFamily="34" charset="0"/>
                <a:cs typeface="Arial" pitchFamily="34" charset="0"/>
              </a:rPr>
              <a:t>Work package development</a:t>
            </a:r>
          </a:p>
          <a:p>
            <a:pPr marL="914400" lvl="1" indent="-457200">
              <a:buFont typeface="+mj-lt"/>
              <a:buAutoNum type="arabicPeriod"/>
            </a:pPr>
            <a:r>
              <a:rPr lang="en-US" sz="2400" dirty="0" smtClean="0">
                <a:latin typeface="Arial" pitchFamily="34" charset="0"/>
                <a:cs typeface="Arial" pitchFamily="34" charset="0"/>
              </a:rPr>
              <a:t> Expected results</a:t>
            </a:r>
          </a:p>
          <a:p>
            <a:pPr marL="914400" lvl="1" indent="-457200">
              <a:buFont typeface="+mj-lt"/>
              <a:buAutoNum type="arabicPeriod"/>
            </a:pPr>
            <a:r>
              <a:rPr kumimoji="0" lang="en-US" sz="2400" u="none" strike="noStrike" cap="none" normalizeH="0" dirty="0" smtClean="0">
                <a:ln>
                  <a:noFill/>
                </a:ln>
                <a:solidFill>
                  <a:schemeClr val="bg2"/>
                </a:solidFill>
                <a:effectLst/>
                <a:latin typeface="Arial" pitchFamily="34" charset="0"/>
                <a:cs typeface="Arial" pitchFamily="34" charset="0"/>
              </a:rPr>
              <a:t> Continuation plan</a:t>
            </a:r>
            <a:endParaRPr kumimoji="0" lang="en-US" sz="2400" u="none" strike="noStrike" cap="none" normalizeH="0" baseline="0" dirty="0" smtClean="0">
              <a:ln>
                <a:noFill/>
              </a:ln>
              <a:solidFill>
                <a:schemeClr val="bg2"/>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f1f4fc2d-2dca-48f5-a187-6d422ce5e20a" descr="767A8BDA-EC60-4335-9112-1EE11ED32A5C@home"/>
          <p:cNvPicPr>
            <a:picLocks noChangeAspect="1" noChangeArrowheads="1"/>
          </p:cNvPicPr>
          <p:nvPr/>
        </p:nvPicPr>
        <p:blipFill>
          <a:blip r:embed="rId3" cstate="print"/>
          <a:srcRect/>
          <a:stretch>
            <a:fillRect/>
          </a:stretch>
        </p:blipFill>
        <p:spPr bwMode="auto">
          <a:xfrm>
            <a:off x="-180528" y="-9525"/>
            <a:ext cx="9324528" cy="6867525"/>
          </a:xfrm>
          <a:prstGeom prst="rect">
            <a:avLst/>
          </a:prstGeom>
          <a:noFill/>
          <a:ln w="9525">
            <a:noFill/>
            <a:miter lim="800000"/>
            <a:headEnd/>
            <a:tailEnd/>
          </a:ln>
        </p:spPr>
      </p:pic>
      <p:sp>
        <p:nvSpPr>
          <p:cNvPr id="4" name="Text Box 4"/>
          <p:cNvSpPr txBox="1">
            <a:spLocks noChangeArrowheads="1"/>
          </p:cNvSpPr>
          <p:nvPr/>
        </p:nvSpPr>
        <p:spPr bwMode="auto">
          <a:xfrm>
            <a:off x="251520" y="1314341"/>
            <a:ext cx="8568952" cy="4278094"/>
          </a:xfrm>
          <a:prstGeom prst="rect">
            <a:avLst/>
          </a:prstGeom>
          <a:noFill/>
          <a:ln w="9525">
            <a:noFill/>
            <a:miter lim="800000"/>
            <a:headEnd/>
            <a:tailEnd/>
          </a:ln>
        </p:spPr>
        <p:txBody>
          <a:bodyPr wrap="square">
            <a:spAutoFit/>
          </a:bodyPr>
          <a:lstStyle/>
          <a:p>
            <a:r>
              <a:rPr lang="en-US" sz="2600" b="1" dirty="0" smtClean="0"/>
              <a:t>“go-to-market”</a:t>
            </a:r>
          </a:p>
          <a:p>
            <a:pPr marL="1257300" lvl="2" indent="-342900">
              <a:buFont typeface="Wingdings" panose="05000000000000000000" pitchFamily="2" charset="2"/>
              <a:buChar char="Ø"/>
            </a:pPr>
            <a:r>
              <a:rPr lang="en-US" sz="2000" i="1" dirty="0" smtClean="0"/>
              <a:t>Target: validation of improved technology</a:t>
            </a:r>
          </a:p>
          <a:p>
            <a:endParaRPr lang="en-US" sz="2000" dirty="0" smtClean="0"/>
          </a:p>
          <a:p>
            <a:r>
              <a:rPr lang="en-US" sz="2600" b="1" dirty="0" smtClean="0"/>
              <a:t>…with a several MW electrolyser unit size</a:t>
            </a:r>
          </a:p>
          <a:p>
            <a:pPr marL="1257300" lvl="2" indent="-342900">
              <a:buFont typeface="Wingdings" panose="05000000000000000000" pitchFamily="2" charset="2"/>
              <a:buChar char="Ø"/>
            </a:pPr>
            <a:r>
              <a:rPr lang="en-US" sz="2000" i="1" dirty="0" smtClean="0"/>
              <a:t>Target</a:t>
            </a:r>
            <a:r>
              <a:rPr lang="en-US" sz="2000" i="1" dirty="0"/>
              <a:t>: double current density</a:t>
            </a:r>
          </a:p>
          <a:p>
            <a:endParaRPr lang="en-US" sz="2000" dirty="0" smtClean="0"/>
          </a:p>
          <a:p>
            <a:r>
              <a:rPr lang="en-US" sz="2600" b="1" dirty="0" smtClean="0"/>
              <a:t>…at an attractive level of price</a:t>
            </a:r>
          </a:p>
          <a:p>
            <a:pPr marL="1257300" lvl="2" indent="-342900">
              <a:buFont typeface="Wingdings" panose="05000000000000000000" pitchFamily="2" charset="2"/>
              <a:buChar char="Ø"/>
            </a:pPr>
            <a:r>
              <a:rPr lang="en-US" sz="2000" i="1" dirty="0" smtClean="0"/>
              <a:t>Target</a:t>
            </a:r>
            <a:r>
              <a:rPr lang="en-US" sz="2000" i="1" dirty="0"/>
              <a:t>: reducing of CAPEX (-25% according to </a:t>
            </a:r>
            <a:r>
              <a:rPr lang="en-US" sz="2000" i="1" dirty="0" err="1"/>
              <a:t>DoW</a:t>
            </a:r>
            <a:r>
              <a:rPr lang="en-US" sz="2000" i="1" dirty="0"/>
              <a:t>)</a:t>
            </a:r>
          </a:p>
          <a:p>
            <a:endParaRPr lang="en-US" sz="2000" dirty="0" smtClean="0"/>
          </a:p>
          <a:p>
            <a:r>
              <a:rPr lang="en-US" sz="2600" b="1" dirty="0" smtClean="0"/>
              <a:t>…offering a competitive level of OPEX</a:t>
            </a:r>
          </a:p>
          <a:p>
            <a:pPr marL="1257300" lvl="2" indent="-342900">
              <a:buFont typeface="Wingdings" panose="05000000000000000000" pitchFamily="2" charset="2"/>
              <a:buChar char="Ø"/>
            </a:pPr>
            <a:r>
              <a:rPr lang="en-US" sz="2000" i="1" dirty="0" smtClean="0"/>
              <a:t>Target</a:t>
            </a:r>
            <a:r>
              <a:rPr lang="en-US" sz="2000" i="1" dirty="0"/>
              <a:t>: reducing energy consumption (-20% according to </a:t>
            </a:r>
            <a:r>
              <a:rPr lang="en-US" sz="2000" i="1" dirty="0" err="1"/>
              <a:t>DoW</a:t>
            </a:r>
            <a:r>
              <a:rPr lang="en-US" sz="2000" i="1" dirty="0"/>
              <a:t>)</a:t>
            </a:r>
          </a:p>
          <a:p>
            <a:pPr marL="1257300" lvl="2" indent="-342900">
              <a:buFont typeface="Wingdings" panose="05000000000000000000" pitchFamily="2" charset="2"/>
              <a:buChar char="Ø"/>
            </a:pPr>
            <a:r>
              <a:rPr lang="en-US" sz="2000" i="1" dirty="0" smtClean="0"/>
              <a:t>TCO </a:t>
            </a:r>
            <a:r>
              <a:rPr lang="en-US" sz="2000" i="1" dirty="0"/>
              <a:t>as tool to solve the trade-offs between CAPEX/OPEX</a:t>
            </a:r>
          </a:p>
        </p:txBody>
      </p:sp>
      <p:sp>
        <p:nvSpPr>
          <p:cNvPr id="8" name="2 CuadroTexto"/>
          <p:cNvSpPr txBox="1">
            <a:spLocks noChangeArrowheads="1"/>
          </p:cNvSpPr>
          <p:nvPr/>
        </p:nvSpPr>
        <p:spPr bwMode="auto">
          <a:xfrm>
            <a:off x="179512" y="692696"/>
            <a:ext cx="3638047" cy="400110"/>
          </a:xfrm>
          <a:prstGeom prst="rect">
            <a:avLst/>
          </a:prstGeom>
          <a:noFill/>
          <a:ln w="9525">
            <a:noFill/>
            <a:miter lim="800000"/>
            <a:headEnd/>
            <a:tailEnd/>
          </a:ln>
        </p:spPr>
        <p:txBody>
          <a:bodyPr wrap="none">
            <a:spAutoFit/>
          </a:bodyPr>
          <a:lstStyle/>
          <a:p>
            <a:r>
              <a:rPr lang="en-US" sz="2000" b="1" dirty="0" smtClean="0">
                <a:latin typeface="Arial" pitchFamily="34" charset="0"/>
                <a:cs typeface="Arial" pitchFamily="34" charset="0"/>
              </a:rPr>
              <a:t>ELYGRID – Expected results</a:t>
            </a:r>
            <a:endParaRPr lang="en-US" sz="20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f1f4fc2d-2dca-48f5-a187-6d422ce5e20a" descr="767A8BDA-EC60-4335-9112-1EE11ED32A5C@home"/>
          <p:cNvPicPr>
            <a:picLocks noChangeAspect="1" noChangeArrowheads="1"/>
          </p:cNvPicPr>
          <p:nvPr/>
        </p:nvPicPr>
        <p:blipFill>
          <a:blip r:embed="rId3" cstate="print"/>
          <a:srcRect/>
          <a:stretch>
            <a:fillRect/>
          </a:stretch>
        </p:blipFill>
        <p:spPr bwMode="auto">
          <a:xfrm>
            <a:off x="-180528" y="-9525"/>
            <a:ext cx="9324528" cy="6867525"/>
          </a:xfrm>
          <a:prstGeom prst="rect">
            <a:avLst/>
          </a:prstGeom>
          <a:noFill/>
          <a:ln w="9525">
            <a:noFill/>
            <a:miter lim="800000"/>
            <a:headEnd/>
            <a:tailEnd/>
          </a:ln>
        </p:spPr>
      </p:pic>
      <p:sp>
        <p:nvSpPr>
          <p:cNvPr id="4" name="Text Box 4"/>
          <p:cNvSpPr txBox="1">
            <a:spLocks noChangeArrowheads="1"/>
          </p:cNvSpPr>
          <p:nvPr/>
        </p:nvSpPr>
        <p:spPr bwMode="auto">
          <a:xfrm>
            <a:off x="107504" y="1228690"/>
            <a:ext cx="8568952" cy="400110"/>
          </a:xfrm>
          <a:prstGeom prst="rect">
            <a:avLst/>
          </a:prstGeom>
          <a:noFill/>
          <a:ln w="9525">
            <a:noFill/>
            <a:miter lim="800000"/>
            <a:headEnd/>
            <a:tailEnd/>
          </a:ln>
        </p:spPr>
        <p:txBody>
          <a:bodyPr wrap="square">
            <a:spAutoFit/>
          </a:bodyPr>
          <a:lstStyle/>
          <a:p>
            <a:pPr algn="just">
              <a:spcAft>
                <a:spcPts val="1200"/>
              </a:spcAft>
              <a:defRPr/>
            </a:pPr>
            <a:r>
              <a:rPr lang="en-US" sz="2000" b="1" u="sng" dirty="0" smtClean="0">
                <a:latin typeface="Arial" pitchFamily="34" charset="0"/>
                <a:cs typeface="Arial" pitchFamily="34" charset="0"/>
              </a:rPr>
              <a:t>Added Value Chain Structure</a:t>
            </a:r>
          </a:p>
        </p:txBody>
      </p:sp>
      <p:sp>
        <p:nvSpPr>
          <p:cNvPr id="8" name="2 CuadroTexto"/>
          <p:cNvSpPr txBox="1">
            <a:spLocks noChangeArrowheads="1"/>
          </p:cNvSpPr>
          <p:nvPr/>
        </p:nvSpPr>
        <p:spPr bwMode="auto">
          <a:xfrm>
            <a:off x="104200" y="499537"/>
            <a:ext cx="3638047" cy="400110"/>
          </a:xfrm>
          <a:prstGeom prst="rect">
            <a:avLst/>
          </a:prstGeom>
          <a:noFill/>
          <a:ln w="9525">
            <a:noFill/>
            <a:miter lim="800000"/>
            <a:headEnd/>
            <a:tailEnd/>
          </a:ln>
        </p:spPr>
        <p:txBody>
          <a:bodyPr wrap="none">
            <a:spAutoFit/>
          </a:bodyPr>
          <a:lstStyle/>
          <a:p>
            <a:r>
              <a:rPr lang="en-US" sz="2000" b="1" dirty="0" smtClean="0">
                <a:latin typeface="Arial" pitchFamily="34" charset="0"/>
                <a:cs typeface="Arial" pitchFamily="34" charset="0"/>
              </a:rPr>
              <a:t>ELYGRID – Expected results</a:t>
            </a:r>
            <a:endParaRPr lang="en-US" sz="2000" b="1" dirty="0">
              <a:latin typeface="Arial" pitchFamily="34" charset="0"/>
              <a:cs typeface="Arial" pitchFamily="34" charset="0"/>
            </a:endParaRPr>
          </a:p>
        </p:txBody>
      </p:sp>
      <p:pic>
        <p:nvPicPr>
          <p:cNvPr id="15" name="Picture 2"/>
          <p:cNvPicPr>
            <a:picLocks noChangeAspect="1" noChangeArrowheads="1"/>
          </p:cNvPicPr>
          <p:nvPr/>
        </p:nvPicPr>
        <p:blipFill>
          <a:blip r:embed="rId4" cstate="print"/>
          <a:srcRect l="38139" r="38777" b="82456"/>
          <a:stretch>
            <a:fillRect/>
          </a:stretch>
        </p:blipFill>
        <p:spPr bwMode="auto">
          <a:xfrm>
            <a:off x="7020272" y="3212976"/>
            <a:ext cx="1520836" cy="661244"/>
          </a:xfrm>
          <a:prstGeom prst="rect">
            <a:avLst/>
          </a:prstGeom>
          <a:noFill/>
          <a:ln w="9525">
            <a:noFill/>
            <a:miter lim="800000"/>
            <a:headEnd/>
            <a:tailEnd/>
          </a:ln>
        </p:spPr>
      </p:pic>
      <p:pic>
        <p:nvPicPr>
          <p:cNvPr id="16" name="Picture 2"/>
          <p:cNvPicPr>
            <a:picLocks noChangeAspect="1" noChangeArrowheads="1"/>
          </p:cNvPicPr>
          <p:nvPr/>
        </p:nvPicPr>
        <p:blipFill>
          <a:blip r:embed="rId4" cstate="print"/>
          <a:srcRect l="71260" t="3509" r="2645" b="82456"/>
          <a:stretch>
            <a:fillRect/>
          </a:stretch>
        </p:blipFill>
        <p:spPr bwMode="auto">
          <a:xfrm>
            <a:off x="132315" y="3980039"/>
            <a:ext cx="1352446" cy="416136"/>
          </a:xfrm>
          <a:prstGeom prst="rect">
            <a:avLst/>
          </a:prstGeom>
          <a:noFill/>
          <a:ln w="9525">
            <a:noFill/>
            <a:miter lim="800000"/>
            <a:headEnd/>
            <a:tailEnd/>
          </a:ln>
        </p:spPr>
      </p:pic>
      <p:pic>
        <p:nvPicPr>
          <p:cNvPr id="17" name="Picture 3"/>
          <p:cNvPicPr>
            <a:picLocks noChangeAspect="1" noChangeArrowheads="1"/>
          </p:cNvPicPr>
          <p:nvPr/>
        </p:nvPicPr>
        <p:blipFill>
          <a:blip r:embed="rId5" cstate="print"/>
          <a:srcRect l="9000" t="5352" r="77000" b="71454"/>
          <a:stretch>
            <a:fillRect/>
          </a:stretch>
        </p:blipFill>
        <p:spPr bwMode="auto">
          <a:xfrm>
            <a:off x="6389798" y="2956302"/>
            <a:ext cx="792088" cy="735511"/>
          </a:xfrm>
          <a:prstGeom prst="rect">
            <a:avLst/>
          </a:prstGeom>
          <a:noFill/>
          <a:ln w="9525">
            <a:noFill/>
            <a:miter lim="800000"/>
            <a:headEnd/>
            <a:tailEnd/>
          </a:ln>
        </p:spPr>
      </p:pic>
      <p:pic>
        <p:nvPicPr>
          <p:cNvPr id="25" name="Picture 2"/>
          <p:cNvPicPr>
            <a:picLocks noChangeAspect="1" noChangeArrowheads="1"/>
          </p:cNvPicPr>
          <p:nvPr/>
        </p:nvPicPr>
        <p:blipFill>
          <a:blip r:embed="rId4" cstate="print"/>
          <a:srcRect l="7026" t="3509" r="72901" b="82456"/>
          <a:stretch>
            <a:fillRect/>
          </a:stretch>
        </p:blipFill>
        <p:spPr bwMode="auto">
          <a:xfrm>
            <a:off x="7947856" y="4515181"/>
            <a:ext cx="872616" cy="349047"/>
          </a:xfrm>
          <a:prstGeom prst="rect">
            <a:avLst/>
          </a:prstGeom>
          <a:noFill/>
          <a:ln w="9525">
            <a:noFill/>
            <a:miter lim="800000"/>
            <a:headEnd/>
            <a:tailEnd/>
          </a:ln>
        </p:spPr>
      </p:pic>
      <p:sp>
        <p:nvSpPr>
          <p:cNvPr id="26" name="25 Triángulo isósceles"/>
          <p:cNvSpPr/>
          <p:nvPr/>
        </p:nvSpPr>
        <p:spPr>
          <a:xfrm>
            <a:off x="251520" y="2276872"/>
            <a:ext cx="8496944" cy="3312368"/>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26 CuadroTexto"/>
          <p:cNvSpPr txBox="1"/>
          <p:nvPr/>
        </p:nvSpPr>
        <p:spPr>
          <a:xfrm>
            <a:off x="3697018" y="1835532"/>
            <a:ext cx="1518364" cy="461665"/>
          </a:xfrm>
          <a:prstGeom prst="rect">
            <a:avLst/>
          </a:prstGeom>
          <a:noFill/>
        </p:spPr>
        <p:txBody>
          <a:bodyPr wrap="none" rtlCol="0">
            <a:spAutoFit/>
          </a:bodyPr>
          <a:lstStyle/>
          <a:p>
            <a:r>
              <a:rPr lang="en-US" sz="2400" b="1" dirty="0" smtClean="0"/>
              <a:t>End-user</a:t>
            </a:r>
            <a:endParaRPr lang="en-US" sz="2400" b="1" dirty="0"/>
          </a:p>
        </p:txBody>
      </p:sp>
      <p:sp>
        <p:nvSpPr>
          <p:cNvPr id="29" name="28 Triángulo isósceles"/>
          <p:cNvSpPr/>
          <p:nvPr/>
        </p:nvSpPr>
        <p:spPr>
          <a:xfrm>
            <a:off x="1547664" y="2276872"/>
            <a:ext cx="5904656" cy="2304256"/>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29 Triángulo isósceles"/>
          <p:cNvSpPr/>
          <p:nvPr/>
        </p:nvSpPr>
        <p:spPr>
          <a:xfrm>
            <a:off x="2737236" y="2276872"/>
            <a:ext cx="3525857" cy="1368152"/>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30 CuadroTexto"/>
          <p:cNvSpPr txBox="1"/>
          <p:nvPr/>
        </p:nvSpPr>
        <p:spPr>
          <a:xfrm>
            <a:off x="3707904" y="2771636"/>
            <a:ext cx="1656184" cy="369332"/>
          </a:xfrm>
          <a:prstGeom prst="rect">
            <a:avLst/>
          </a:prstGeom>
          <a:noFill/>
        </p:spPr>
        <p:txBody>
          <a:bodyPr wrap="square" rtlCol="0">
            <a:spAutoFit/>
          </a:bodyPr>
          <a:lstStyle/>
          <a:p>
            <a:r>
              <a:rPr lang="en-US" b="1" dirty="0" smtClean="0"/>
              <a:t>Manufacturer</a:t>
            </a:r>
          </a:p>
        </p:txBody>
      </p:sp>
      <p:sp>
        <p:nvSpPr>
          <p:cNvPr id="32" name="31 CuadroTexto"/>
          <p:cNvSpPr txBox="1"/>
          <p:nvPr/>
        </p:nvSpPr>
        <p:spPr>
          <a:xfrm>
            <a:off x="3707904" y="3741412"/>
            <a:ext cx="1544012" cy="369332"/>
          </a:xfrm>
          <a:prstGeom prst="rect">
            <a:avLst/>
          </a:prstGeom>
          <a:noFill/>
        </p:spPr>
        <p:txBody>
          <a:bodyPr wrap="square" rtlCol="0">
            <a:spAutoFit/>
          </a:bodyPr>
          <a:lstStyle/>
          <a:p>
            <a:pPr algn="ctr"/>
            <a:r>
              <a:rPr lang="en-US" b="1" dirty="0" smtClean="0"/>
              <a:t>Tier 1</a:t>
            </a:r>
            <a:endParaRPr lang="en-US" b="1" dirty="0"/>
          </a:p>
        </p:txBody>
      </p:sp>
      <p:sp>
        <p:nvSpPr>
          <p:cNvPr id="33" name="32 CuadroTexto"/>
          <p:cNvSpPr txBox="1"/>
          <p:nvPr/>
        </p:nvSpPr>
        <p:spPr>
          <a:xfrm>
            <a:off x="3707904" y="4605508"/>
            <a:ext cx="1544012" cy="369332"/>
          </a:xfrm>
          <a:prstGeom prst="rect">
            <a:avLst/>
          </a:prstGeom>
          <a:noFill/>
        </p:spPr>
        <p:txBody>
          <a:bodyPr wrap="square" rtlCol="0">
            <a:spAutoFit/>
          </a:bodyPr>
          <a:lstStyle/>
          <a:p>
            <a:pPr algn="ctr"/>
            <a:r>
              <a:rPr lang="en-US" b="1" dirty="0" smtClean="0"/>
              <a:t>Tier 2</a:t>
            </a:r>
            <a:endParaRPr lang="en-US" b="1" dirty="0"/>
          </a:p>
        </p:txBody>
      </p:sp>
      <p:sp>
        <p:nvSpPr>
          <p:cNvPr id="34" name="33 CuadroTexto"/>
          <p:cNvSpPr txBox="1"/>
          <p:nvPr/>
        </p:nvSpPr>
        <p:spPr>
          <a:xfrm>
            <a:off x="3203848" y="3121804"/>
            <a:ext cx="2592288" cy="523220"/>
          </a:xfrm>
          <a:prstGeom prst="rect">
            <a:avLst/>
          </a:prstGeom>
          <a:noFill/>
        </p:spPr>
        <p:txBody>
          <a:bodyPr wrap="square" rtlCol="0">
            <a:spAutoFit/>
          </a:bodyPr>
          <a:lstStyle/>
          <a:p>
            <a:pPr algn="ctr"/>
            <a:r>
              <a:rPr lang="en-US" sz="1400" dirty="0" smtClean="0"/>
              <a:t>Assembly + Erection Commissioning + Tests</a:t>
            </a:r>
          </a:p>
        </p:txBody>
      </p:sp>
      <p:pic>
        <p:nvPicPr>
          <p:cNvPr id="9" name="Picture 3"/>
          <p:cNvPicPr>
            <a:picLocks noChangeAspect="1" noChangeArrowheads="1"/>
          </p:cNvPicPr>
          <p:nvPr/>
        </p:nvPicPr>
        <p:blipFill>
          <a:blip r:embed="rId5" cstate="print"/>
          <a:srcRect l="69000" t="7137" r="3000" b="73238"/>
          <a:stretch>
            <a:fillRect/>
          </a:stretch>
        </p:blipFill>
        <p:spPr bwMode="auto">
          <a:xfrm>
            <a:off x="35496" y="4651860"/>
            <a:ext cx="1219086" cy="478910"/>
          </a:xfrm>
          <a:prstGeom prst="rect">
            <a:avLst/>
          </a:prstGeom>
          <a:noFill/>
          <a:ln w="9525">
            <a:noFill/>
            <a:miter lim="800000"/>
            <a:headEnd/>
            <a:tailEnd/>
          </a:ln>
        </p:spPr>
      </p:pic>
      <p:sp>
        <p:nvSpPr>
          <p:cNvPr id="35" name="34 CuadroTexto"/>
          <p:cNvSpPr txBox="1"/>
          <p:nvPr/>
        </p:nvSpPr>
        <p:spPr>
          <a:xfrm>
            <a:off x="2267744" y="4029444"/>
            <a:ext cx="4392488" cy="523220"/>
          </a:xfrm>
          <a:prstGeom prst="rect">
            <a:avLst/>
          </a:prstGeom>
          <a:noFill/>
        </p:spPr>
        <p:txBody>
          <a:bodyPr wrap="square" rtlCol="0">
            <a:spAutoFit/>
          </a:bodyPr>
          <a:lstStyle/>
          <a:p>
            <a:pPr algn="ctr"/>
            <a:r>
              <a:rPr lang="en-US" sz="1400" dirty="0"/>
              <a:t>Power Electronics – Control system </a:t>
            </a:r>
            <a:endParaRPr lang="en-US" sz="1400" dirty="0" smtClean="0"/>
          </a:p>
          <a:p>
            <a:pPr algn="ctr"/>
            <a:r>
              <a:rPr lang="en-US" sz="1400" dirty="0" smtClean="0"/>
              <a:t>Purification Unit + BOP design</a:t>
            </a:r>
          </a:p>
        </p:txBody>
      </p:sp>
      <p:sp>
        <p:nvSpPr>
          <p:cNvPr id="36" name="35 CuadroTexto"/>
          <p:cNvSpPr txBox="1"/>
          <p:nvPr/>
        </p:nvSpPr>
        <p:spPr>
          <a:xfrm>
            <a:off x="1043608" y="5037556"/>
            <a:ext cx="6912768" cy="523220"/>
          </a:xfrm>
          <a:prstGeom prst="rect">
            <a:avLst/>
          </a:prstGeom>
          <a:noFill/>
        </p:spPr>
        <p:txBody>
          <a:bodyPr wrap="square" rtlCol="0">
            <a:spAutoFit/>
          </a:bodyPr>
          <a:lstStyle/>
          <a:p>
            <a:pPr algn="ctr"/>
            <a:r>
              <a:rPr lang="en-US" sz="1400" dirty="0" smtClean="0"/>
              <a:t>Membranes -  Frames and cells – Head  plates – Bolts – Separators</a:t>
            </a:r>
          </a:p>
          <a:p>
            <a:pPr algn="ctr"/>
            <a:r>
              <a:rPr lang="en-US" sz="1400" dirty="0" smtClean="0"/>
              <a:t>Valves Pumps – Piping – Skid  -  Instrumentation – Heat  Exchangers</a:t>
            </a:r>
          </a:p>
        </p:txBody>
      </p:sp>
      <p:pic>
        <p:nvPicPr>
          <p:cNvPr id="12" name="Picture 3"/>
          <p:cNvPicPr>
            <a:picLocks noChangeAspect="1" noChangeArrowheads="1"/>
          </p:cNvPicPr>
          <p:nvPr/>
        </p:nvPicPr>
        <p:blipFill>
          <a:blip r:embed="rId5" cstate="print"/>
          <a:srcRect l="69000" t="66014" r="10338" b="16281"/>
          <a:stretch>
            <a:fillRect/>
          </a:stretch>
        </p:blipFill>
        <p:spPr bwMode="auto">
          <a:xfrm>
            <a:off x="251520" y="5105073"/>
            <a:ext cx="1008112" cy="484167"/>
          </a:xfrm>
          <a:prstGeom prst="rect">
            <a:avLst/>
          </a:prstGeom>
          <a:noFill/>
          <a:ln w="9525">
            <a:noFill/>
            <a:miter lim="800000"/>
            <a:headEnd/>
            <a:tailEnd/>
          </a:ln>
        </p:spPr>
      </p:pic>
      <p:pic>
        <p:nvPicPr>
          <p:cNvPr id="23" name="Picture 3"/>
          <p:cNvPicPr>
            <a:picLocks noChangeAspect="1" noChangeArrowheads="1"/>
          </p:cNvPicPr>
          <p:nvPr/>
        </p:nvPicPr>
        <p:blipFill>
          <a:blip r:embed="rId5" cstate="print"/>
          <a:srcRect l="40000" t="5352" r="40000" b="71454"/>
          <a:stretch>
            <a:fillRect/>
          </a:stretch>
        </p:blipFill>
        <p:spPr bwMode="auto">
          <a:xfrm>
            <a:off x="6026700" y="1685802"/>
            <a:ext cx="1359484" cy="883666"/>
          </a:xfrm>
          <a:prstGeom prst="rect">
            <a:avLst/>
          </a:prstGeom>
          <a:noFill/>
          <a:ln w="9525">
            <a:noFill/>
            <a:miter lim="800000"/>
            <a:headEnd/>
            <a:tailEnd/>
          </a:ln>
        </p:spPr>
      </p:pic>
      <p:cxnSp>
        <p:nvCxnSpPr>
          <p:cNvPr id="3" name="Connecteur droit avec flèche 2"/>
          <p:cNvCxnSpPr>
            <a:endCxn id="25" idx="1"/>
          </p:cNvCxnSpPr>
          <p:nvPr/>
        </p:nvCxnSpPr>
        <p:spPr>
          <a:xfrm flipV="1">
            <a:off x="7177877" y="4689705"/>
            <a:ext cx="769979" cy="467487"/>
          </a:xfrm>
          <a:prstGeom prst="straightConnector1">
            <a:avLst/>
          </a:prstGeom>
          <a:ln w="2222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8" name="Connecteur droit avec flèche 27"/>
          <p:cNvCxnSpPr/>
          <p:nvPr/>
        </p:nvCxnSpPr>
        <p:spPr>
          <a:xfrm flipH="1" flipV="1">
            <a:off x="1528305" y="4188107"/>
            <a:ext cx="1455866" cy="2"/>
          </a:xfrm>
          <a:prstGeom prst="straightConnector1">
            <a:avLst/>
          </a:prstGeom>
          <a:ln w="2222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7" name="Connecteur droit avec flèche 36"/>
          <p:cNvCxnSpPr/>
          <p:nvPr/>
        </p:nvCxnSpPr>
        <p:spPr>
          <a:xfrm flipV="1">
            <a:off x="5935754" y="3789040"/>
            <a:ext cx="1156526" cy="399070"/>
          </a:xfrm>
          <a:prstGeom prst="straightConnector1">
            <a:avLst/>
          </a:prstGeom>
          <a:ln w="2222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9" name="Connecteur droit avec flèche 38"/>
          <p:cNvCxnSpPr>
            <a:endCxn id="27" idx="3"/>
          </p:cNvCxnSpPr>
          <p:nvPr/>
        </p:nvCxnSpPr>
        <p:spPr>
          <a:xfrm flipH="1" flipV="1">
            <a:off x="5215382" y="2066365"/>
            <a:ext cx="679566" cy="210508"/>
          </a:xfrm>
          <a:prstGeom prst="straightConnector1">
            <a:avLst/>
          </a:prstGeom>
          <a:ln w="2222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0" name="Connecteur droit avec flèche 39"/>
          <p:cNvCxnSpPr/>
          <p:nvPr/>
        </p:nvCxnSpPr>
        <p:spPr>
          <a:xfrm flipV="1">
            <a:off x="5364088" y="2526519"/>
            <a:ext cx="571666" cy="470434"/>
          </a:xfrm>
          <a:prstGeom prst="straightConnector1">
            <a:avLst/>
          </a:prstGeom>
          <a:ln w="2222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1" name="Connecteur droit avec flèche 60"/>
          <p:cNvCxnSpPr/>
          <p:nvPr/>
        </p:nvCxnSpPr>
        <p:spPr>
          <a:xfrm flipH="1">
            <a:off x="1331640" y="5189850"/>
            <a:ext cx="399969" cy="0"/>
          </a:xfrm>
          <a:prstGeom prst="straightConnector1">
            <a:avLst/>
          </a:prstGeom>
          <a:ln w="2222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72" name="Connecteur droit avec flèche 71"/>
          <p:cNvCxnSpPr/>
          <p:nvPr/>
        </p:nvCxnSpPr>
        <p:spPr>
          <a:xfrm>
            <a:off x="5555165" y="3429000"/>
            <a:ext cx="834633" cy="0"/>
          </a:xfrm>
          <a:prstGeom prst="straightConnector1">
            <a:avLst/>
          </a:prstGeom>
          <a:ln w="2222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7" name="Rectangle 76"/>
          <p:cNvSpPr/>
          <p:nvPr/>
        </p:nvSpPr>
        <p:spPr>
          <a:xfrm>
            <a:off x="104200" y="1700808"/>
            <a:ext cx="3240360" cy="1323439"/>
          </a:xfrm>
          <a:prstGeom prst="rect">
            <a:avLst/>
          </a:prstGeom>
        </p:spPr>
        <p:txBody>
          <a:bodyPr wrap="square">
            <a:spAutoFit/>
          </a:bodyPr>
          <a:lstStyle/>
          <a:p>
            <a:r>
              <a:rPr lang="en-US" sz="2000" i="1" dirty="0">
                <a:latin typeface="Arial" panose="020B0604020202020204" pitchFamily="34" charset="0"/>
                <a:cs typeface="Arial" panose="020B0604020202020204" pitchFamily="34" charset="0"/>
              </a:rPr>
              <a:t>try to create relationships </a:t>
            </a:r>
            <a:r>
              <a:rPr lang="en-US" sz="2000" i="1" dirty="0" smtClean="0">
                <a:latin typeface="Arial" panose="020B0604020202020204" pitchFamily="34" charset="0"/>
                <a:cs typeface="Arial" panose="020B0604020202020204" pitchFamily="34" charset="0"/>
              </a:rPr>
              <a:t>supplier (partner of the project) - customer (</a:t>
            </a:r>
            <a:r>
              <a:rPr lang="en-US" sz="2000" i="1" dirty="0" err="1" smtClean="0">
                <a:latin typeface="Arial" panose="020B0604020202020204" pitchFamily="34" charset="0"/>
                <a:cs typeface="Arial" panose="020B0604020202020204" pitchFamily="34" charset="0"/>
              </a:rPr>
              <a:t>iht</a:t>
            </a:r>
            <a:r>
              <a:rPr lang="en-US" sz="2000" i="1" dirty="0" smtClean="0">
                <a:latin typeface="Arial" panose="020B0604020202020204" pitchFamily="34" charset="0"/>
                <a:cs typeface="Arial" panose="020B0604020202020204" pitchFamily="34" charset="0"/>
              </a:rPr>
              <a:t>) </a:t>
            </a:r>
            <a:r>
              <a:rPr lang="en-US" sz="2000" i="1" dirty="0">
                <a:latin typeface="Arial" panose="020B0604020202020204" pitchFamily="34" charset="0"/>
                <a:cs typeface="Arial" panose="020B0604020202020204" pitchFamily="34" charset="0"/>
              </a:rPr>
              <a:t>inside the consortium</a:t>
            </a:r>
            <a:endParaRPr lang="fr-CH" sz="2000" i="1" dirty="0">
              <a:latin typeface="Arial" panose="020B0604020202020204" pitchFamily="34" charset="0"/>
              <a:cs typeface="Arial" panose="020B0604020202020204" pitchFamily="34" charset="0"/>
            </a:endParaRPr>
          </a:p>
        </p:txBody>
      </p:sp>
      <p:pic>
        <p:nvPicPr>
          <p:cNvPr id="42" name="Picture 3"/>
          <p:cNvPicPr>
            <a:picLocks noChangeAspect="1" noChangeArrowheads="1"/>
          </p:cNvPicPr>
          <p:nvPr/>
        </p:nvPicPr>
        <p:blipFill>
          <a:blip r:embed="rId5" cstate="print"/>
          <a:srcRect l="9000" t="5352" r="77000" b="71454"/>
          <a:stretch>
            <a:fillRect/>
          </a:stretch>
        </p:blipFill>
        <p:spPr bwMode="auto">
          <a:xfrm>
            <a:off x="7452320" y="3789040"/>
            <a:ext cx="792088" cy="735511"/>
          </a:xfrm>
          <a:prstGeom prst="rect">
            <a:avLst/>
          </a:prstGeom>
          <a:noFill/>
          <a:ln w="9525">
            <a:noFill/>
            <a:miter lim="800000"/>
            <a:headEnd/>
            <a:tailEnd/>
          </a:ln>
        </p:spPr>
      </p:pic>
      <p:cxnSp>
        <p:nvCxnSpPr>
          <p:cNvPr id="44" name="Connecteur droit avec flèche 71"/>
          <p:cNvCxnSpPr>
            <a:endCxn id="42" idx="1"/>
          </p:cNvCxnSpPr>
          <p:nvPr/>
        </p:nvCxnSpPr>
        <p:spPr>
          <a:xfrm flipV="1">
            <a:off x="5796136" y="4156796"/>
            <a:ext cx="1656184" cy="208308"/>
          </a:xfrm>
          <a:prstGeom prst="straightConnector1">
            <a:avLst/>
          </a:prstGeom>
          <a:ln w="2222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9aadf1e2-e1f2-4853-8e48-72359f0e9faa" descr="7DB70B62-B7C3-47EC-BFB0-93416AC11B08@home"/>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051" name="2 CuadroTexto"/>
          <p:cNvSpPr txBox="1">
            <a:spLocks noChangeArrowheads="1"/>
          </p:cNvSpPr>
          <p:nvPr/>
        </p:nvSpPr>
        <p:spPr bwMode="auto">
          <a:xfrm>
            <a:off x="2987824" y="116632"/>
            <a:ext cx="3595664" cy="1323439"/>
          </a:xfrm>
          <a:prstGeom prst="rect">
            <a:avLst/>
          </a:prstGeom>
          <a:noFill/>
          <a:ln w="9525">
            <a:noFill/>
            <a:miter lim="800000"/>
            <a:headEnd/>
            <a:tailEnd/>
          </a:ln>
        </p:spPr>
        <p:txBody>
          <a:bodyPr wrap="none">
            <a:spAutoFit/>
          </a:bodyPr>
          <a:lstStyle/>
          <a:p>
            <a:r>
              <a:rPr lang="es-ES_tradnl" sz="8000" dirty="0" smtClean="0">
                <a:solidFill>
                  <a:schemeClr val="bg1"/>
                </a:solidFill>
                <a:latin typeface="Calibri" pitchFamily="34" charset="0"/>
              </a:rPr>
              <a:t>ELYGRID</a:t>
            </a:r>
            <a:endParaRPr lang="es-ES" sz="8000" dirty="0">
              <a:solidFill>
                <a:schemeClr val="bg1"/>
              </a:solidFill>
              <a:latin typeface="Calibri" pitchFamily="34" charset="0"/>
            </a:endParaRPr>
          </a:p>
        </p:txBody>
      </p:sp>
      <p:sp>
        <p:nvSpPr>
          <p:cNvPr id="2053" name="Rectangle 5"/>
          <p:cNvSpPr>
            <a:spLocks noChangeArrowheads="1"/>
          </p:cNvSpPr>
          <p:nvPr/>
        </p:nvSpPr>
        <p:spPr bwMode="auto">
          <a:xfrm>
            <a:off x="467544" y="1772816"/>
            <a:ext cx="7992888" cy="6155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Improvements to Integrate High </a:t>
            </a:r>
            <a:r>
              <a:rPr kumimoji="0" lang="en-US" sz="1700" b="1" i="1"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en-US" sz="17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Pressure Alkaline </a:t>
            </a:r>
            <a:r>
              <a:rPr kumimoji="0" lang="en-US" sz="1700" b="1" i="1"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Electrolyzers</a:t>
            </a:r>
            <a:r>
              <a:rPr kumimoji="0" lang="en-US" sz="17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for Electricity/H2 production from Renewable Energies to Balance the GRID </a:t>
            </a:r>
            <a:endParaRPr kumimoji="0" lang="en-US" sz="17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5"/>
          <p:cNvSpPr>
            <a:spLocks noChangeArrowheads="1"/>
          </p:cNvSpPr>
          <p:nvPr/>
        </p:nvSpPr>
        <p:spPr bwMode="auto">
          <a:xfrm>
            <a:off x="395536" y="2586390"/>
            <a:ext cx="7992888" cy="270843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Index</a:t>
            </a:r>
          </a:p>
          <a:p>
            <a:pPr marL="0" marR="0" lvl="0" indent="0" defTabSz="914400" rtl="0" eaLnBrk="1" fontAlgn="base" latinLnBrk="0" hangingPunct="1">
              <a:lnSpc>
                <a:spcPct val="100000"/>
              </a:lnSpc>
              <a:spcBef>
                <a:spcPct val="0"/>
              </a:spcBef>
              <a:spcAft>
                <a:spcPct val="0"/>
              </a:spcAft>
              <a:buClrTx/>
              <a:buSzTx/>
              <a:buFontTx/>
              <a:buNone/>
              <a:tabLst/>
            </a:pPr>
            <a:endParaRPr kumimoji="0" lang="en-US" sz="2400" b="1"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914400" lvl="1" indent="-457200">
              <a:buFont typeface="+mj-lt"/>
              <a:buAutoNum type="arabicPeriod"/>
            </a:pPr>
            <a:r>
              <a:rPr lang="en-US" sz="2400" dirty="0" smtClean="0">
                <a:solidFill>
                  <a:schemeClr val="bg2"/>
                </a:solidFill>
                <a:latin typeface="Arial" pitchFamily="34" charset="0"/>
                <a:cs typeface="Arial" pitchFamily="34" charset="0"/>
              </a:rPr>
              <a:t>Project &amp; Consortium</a:t>
            </a:r>
          </a:p>
          <a:p>
            <a:pPr marL="914400" lvl="1" indent="-457200">
              <a:buFont typeface="+mj-lt"/>
              <a:buAutoNum type="arabicPeriod"/>
            </a:pPr>
            <a:r>
              <a:rPr lang="en-US" sz="2400" dirty="0" smtClean="0">
                <a:solidFill>
                  <a:schemeClr val="bg2"/>
                </a:solidFill>
                <a:latin typeface="Arial" pitchFamily="34" charset="0"/>
                <a:cs typeface="Arial" pitchFamily="34" charset="0"/>
              </a:rPr>
              <a:t>Motivation &amp; Goals </a:t>
            </a:r>
          </a:p>
          <a:p>
            <a:pPr marL="914400" lvl="1" indent="-457200">
              <a:buFont typeface="+mj-lt"/>
              <a:buAutoNum type="arabicPeriod"/>
            </a:pPr>
            <a:r>
              <a:rPr lang="en-US" sz="2400" dirty="0" smtClean="0">
                <a:solidFill>
                  <a:schemeClr val="bg2"/>
                </a:solidFill>
                <a:latin typeface="Arial" pitchFamily="34" charset="0"/>
                <a:cs typeface="Arial" pitchFamily="34" charset="0"/>
              </a:rPr>
              <a:t>Work package development</a:t>
            </a:r>
          </a:p>
          <a:p>
            <a:pPr marL="914400" lvl="1" indent="-457200">
              <a:buFont typeface="+mj-lt"/>
              <a:buAutoNum type="arabicPeriod"/>
            </a:pPr>
            <a:r>
              <a:rPr lang="en-US" sz="2400" dirty="0" smtClean="0">
                <a:solidFill>
                  <a:schemeClr val="bg2"/>
                </a:solidFill>
                <a:latin typeface="Arial" pitchFamily="34" charset="0"/>
                <a:cs typeface="Arial" pitchFamily="34" charset="0"/>
              </a:rPr>
              <a:t> Expected results</a:t>
            </a:r>
          </a:p>
          <a:p>
            <a:pPr marL="914400" lvl="1" indent="-457200">
              <a:buFont typeface="+mj-lt"/>
              <a:buAutoNum type="arabicPeriod"/>
            </a:pPr>
            <a:r>
              <a:rPr lang="en-US" sz="2400" dirty="0" smtClean="0">
                <a:latin typeface="Arial" pitchFamily="34" charset="0"/>
                <a:cs typeface="Arial" pitchFamily="34" charset="0"/>
              </a:rPr>
              <a:t> Continuation plan</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f1f4fc2d-2dca-48f5-a187-6d422ce5e20a" descr="767A8BDA-EC60-4335-9112-1EE11ED32A5C@home"/>
          <p:cNvPicPr>
            <a:picLocks noChangeAspect="1" noChangeArrowheads="1"/>
          </p:cNvPicPr>
          <p:nvPr/>
        </p:nvPicPr>
        <p:blipFill>
          <a:blip r:embed="rId3" cstate="print"/>
          <a:srcRect/>
          <a:stretch>
            <a:fillRect/>
          </a:stretch>
        </p:blipFill>
        <p:spPr bwMode="auto">
          <a:xfrm>
            <a:off x="-180528" y="-9525"/>
            <a:ext cx="9324528" cy="6867525"/>
          </a:xfrm>
          <a:prstGeom prst="rect">
            <a:avLst/>
          </a:prstGeom>
          <a:noFill/>
          <a:ln w="9525">
            <a:noFill/>
            <a:miter lim="800000"/>
            <a:headEnd/>
            <a:tailEnd/>
          </a:ln>
        </p:spPr>
      </p:pic>
      <p:sp>
        <p:nvSpPr>
          <p:cNvPr id="4" name="Text Box 4"/>
          <p:cNvSpPr txBox="1">
            <a:spLocks noChangeArrowheads="1"/>
          </p:cNvSpPr>
          <p:nvPr/>
        </p:nvSpPr>
        <p:spPr bwMode="auto">
          <a:xfrm>
            <a:off x="251520" y="1314341"/>
            <a:ext cx="8568952" cy="400110"/>
          </a:xfrm>
          <a:prstGeom prst="rect">
            <a:avLst/>
          </a:prstGeom>
          <a:noFill/>
          <a:ln w="9525">
            <a:noFill/>
            <a:miter lim="800000"/>
            <a:headEnd/>
            <a:tailEnd/>
          </a:ln>
        </p:spPr>
        <p:txBody>
          <a:bodyPr wrap="square">
            <a:spAutoFit/>
          </a:bodyPr>
          <a:lstStyle/>
          <a:p>
            <a:pPr algn="just">
              <a:spcAft>
                <a:spcPts val="1200"/>
              </a:spcAft>
              <a:defRPr/>
            </a:pPr>
            <a:r>
              <a:rPr lang="en-US" sz="2000" b="1" u="sng" dirty="0" smtClean="0">
                <a:latin typeface="Arial" pitchFamily="34" charset="0"/>
                <a:cs typeface="Arial" pitchFamily="34" charset="0"/>
              </a:rPr>
              <a:t>Future projects</a:t>
            </a:r>
          </a:p>
        </p:txBody>
      </p:sp>
      <p:sp>
        <p:nvSpPr>
          <p:cNvPr id="8" name="2 CuadroTexto"/>
          <p:cNvSpPr txBox="1">
            <a:spLocks noChangeArrowheads="1"/>
          </p:cNvSpPr>
          <p:nvPr/>
        </p:nvSpPr>
        <p:spPr bwMode="auto">
          <a:xfrm>
            <a:off x="205476" y="707816"/>
            <a:ext cx="3766287" cy="400110"/>
          </a:xfrm>
          <a:prstGeom prst="rect">
            <a:avLst/>
          </a:prstGeom>
          <a:noFill/>
          <a:ln w="9525">
            <a:noFill/>
            <a:miter lim="800000"/>
            <a:headEnd/>
            <a:tailEnd/>
          </a:ln>
        </p:spPr>
        <p:txBody>
          <a:bodyPr wrap="none">
            <a:spAutoFit/>
          </a:bodyPr>
          <a:lstStyle/>
          <a:p>
            <a:r>
              <a:rPr lang="en-US" sz="2000" b="1" dirty="0" smtClean="0">
                <a:latin typeface="Arial" pitchFamily="34" charset="0"/>
                <a:cs typeface="Arial" pitchFamily="34" charset="0"/>
              </a:rPr>
              <a:t>ELYGRID – Continuation plan</a:t>
            </a:r>
            <a:endParaRPr lang="en-US" sz="2000" b="1" dirty="0">
              <a:latin typeface="Arial" pitchFamily="34" charset="0"/>
              <a:cs typeface="Arial" pitchFamily="34" charset="0"/>
            </a:endParaRPr>
          </a:p>
        </p:txBody>
      </p:sp>
      <p:pic>
        <p:nvPicPr>
          <p:cNvPr id="18" name="Bild 18"/>
          <p:cNvPicPr>
            <a:picLocks noChangeAspect="1"/>
          </p:cNvPicPr>
          <p:nvPr/>
        </p:nvPicPr>
        <p:blipFill>
          <a:blip r:embed="rId4" cstate="screen">
            <a:extLst>
              <a:ext uri="{28A0092B-C50C-407E-A947-70E740481C1C}">
                <a14:useLocalDpi xmlns:a14="http://schemas.microsoft.com/office/drawing/2010/main" xmlns=""/>
              </a:ext>
            </a:extLst>
          </a:blip>
          <a:srcRect/>
          <a:stretch>
            <a:fillRect/>
          </a:stretch>
        </p:blipFill>
        <p:spPr bwMode="auto">
          <a:xfrm>
            <a:off x="251520" y="1844825"/>
            <a:ext cx="1440160" cy="1095772"/>
          </a:xfrm>
          <a:prstGeom prst="rect">
            <a:avLst/>
          </a:prstGeom>
          <a:noFill/>
          <a:ln>
            <a:noFill/>
          </a:ln>
        </p:spPr>
      </p:pic>
      <p:pic>
        <p:nvPicPr>
          <p:cNvPr id="19" name="Picture 2"/>
          <p:cNvPicPr>
            <a:picLocks noChangeAspect="1" noChangeArrowheads="1"/>
          </p:cNvPicPr>
          <p:nvPr/>
        </p:nvPicPr>
        <p:blipFill>
          <a:blip r:embed="rId5" cstate="screen">
            <a:extLst>
              <a:ext uri="{28A0092B-C50C-407E-A947-70E740481C1C}">
                <a14:useLocalDpi xmlns:a14="http://schemas.microsoft.com/office/drawing/2010/main" xmlns=""/>
              </a:ext>
            </a:extLst>
          </a:blip>
          <a:srcRect/>
          <a:stretch>
            <a:fillRect/>
          </a:stretch>
        </p:blipFill>
        <p:spPr bwMode="auto">
          <a:xfrm>
            <a:off x="251520" y="3933056"/>
            <a:ext cx="1656184" cy="1094862"/>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2" name="Picture 3" descr="C:\EmpaDaten\Texte-138\Firmen\Nitidor-Electrolyser\Pictures\DSC08243.JPG"/>
          <p:cNvPicPr>
            <a:picLocks noChangeAspect="1" noChangeArrowheads="1"/>
          </p:cNvPicPr>
          <p:nvPr/>
        </p:nvPicPr>
        <p:blipFill>
          <a:blip r:embed="rId6" cstate="screen">
            <a:extLst>
              <a:ext uri="{28A0092B-C50C-407E-A947-70E740481C1C}">
                <a14:useLocalDpi xmlns:a14="http://schemas.microsoft.com/office/drawing/2010/main" xmlns=""/>
              </a:ext>
            </a:extLst>
          </a:blip>
          <a:srcRect/>
          <a:stretch>
            <a:fillRect/>
          </a:stretch>
        </p:blipFill>
        <p:spPr bwMode="auto">
          <a:xfrm>
            <a:off x="2555776" y="3789040"/>
            <a:ext cx="1214331" cy="1821497"/>
          </a:xfrm>
          <a:prstGeom prst="rect">
            <a:avLst/>
          </a:prstGeom>
          <a:noFill/>
          <a:extLst>
            <a:ext uri="{909E8E84-426E-40DD-AFC4-6F175D3DCCD1}">
              <a14:hiddenFill xmlns:a14="http://schemas.microsoft.com/office/drawing/2010/main" xmlns="">
                <a:solidFill>
                  <a:srgbClr val="FFFFFF"/>
                </a:solidFill>
              </a14:hiddenFill>
            </a:ext>
          </a:extLst>
        </p:spPr>
      </p:pic>
      <p:pic>
        <p:nvPicPr>
          <p:cNvPr id="4098" name="Picture 2"/>
          <p:cNvPicPr>
            <a:picLocks noChangeAspect="1" noChangeArrowheads="1"/>
          </p:cNvPicPr>
          <p:nvPr/>
        </p:nvPicPr>
        <p:blipFill>
          <a:blip r:embed="rId7" cstate="print"/>
          <a:srcRect/>
          <a:stretch>
            <a:fillRect/>
          </a:stretch>
        </p:blipFill>
        <p:spPr bwMode="auto">
          <a:xfrm>
            <a:off x="2267744" y="1916832"/>
            <a:ext cx="1825339" cy="1296144"/>
          </a:xfrm>
          <a:prstGeom prst="rect">
            <a:avLst/>
          </a:prstGeom>
          <a:noFill/>
          <a:ln w="9525">
            <a:noFill/>
            <a:miter lim="800000"/>
            <a:headEnd/>
            <a:tailEnd/>
          </a:ln>
        </p:spPr>
      </p:pic>
      <p:pic>
        <p:nvPicPr>
          <p:cNvPr id="4099" name="Picture 3"/>
          <p:cNvPicPr>
            <a:picLocks noChangeAspect="1" noChangeArrowheads="1"/>
          </p:cNvPicPr>
          <p:nvPr/>
        </p:nvPicPr>
        <p:blipFill>
          <a:blip r:embed="rId8" cstate="print"/>
          <a:srcRect/>
          <a:stretch>
            <a:fillRect/>
          </a:stretch>
        </p:blipFill>
        <p:spPr bwMode="auto">
          <a:xfrm>
            <a:off x="4716016" y="1556792"/>
            <a:ext cx="2870076" cy="1576770"/>
          </a:xfrm>
          <a:prstGeom prst="rect">
            <a:avLst/>
          </a:prstGeom>
          <a:noFill/>
          <a:ln w="9525">
            <a:noFill/>
            <a:miter lim="800000"/>
            <a:headEnd/>
            <a:tailEnd/>
          </a:ln>
        </p:spPr>
      </p:pic>
      <p:pic>
        <p:nvPicPr>
          <p:cNvPr id="4100" name="Picture 4"/>
          <p:cNvPicPr>
            <a:picLocks noChangeAspect="1" noChangeArrowheads="1"/>
          </p:cNvPicPr>
          <p:nvPr/>
        </p:nvPicPr>
        <p:blipFill>
          <a:blip r:embed="rId9" cstate="print"/>
          <a:srcRect/>
          <a:stretch>
            <a:fillRect/>
          </a:stretch>
        </p:blipFill>
        <p:spPr bwMode="auto">
          <a:xfrm>
            <a:off x="4644008" y="4005064"/>
            <a:ext cx="1656184" cy="1092225"/>
          </a:xfrm>
          <a:prstGeom prst="rect">
            <a:avLst/>
          </a:prstGeom>
          <a:noFill/>
          <a:ln w="9525">
            <a:noFill/>
            <a:miter lim="800000"/>
            <a:headEnd/>
            <a:tailEnd/>
          </a:ln>
        </p:spPr>
      </p:pic>
      <p:pic>
        <p:nvPicPr>
          <p:cNvPr id="4101" name="Picture 5"/>
          <p:cNvPicPr>
            <a:picLocks noChangeAspect="1" noChangeArrowheads="1"/>
          </p:cNvPicPr>
          <p:nvPr/>
        </p:nvPicPr>
        <p:blipFill>
          <a:blip r:embed="rId10" cstate="print"/>
          <a:srcRect/>
          <a:stretch>
            <a:fillRect/>
          </a:stretch>
        </p:blipFill>
        <p:spPr bwMode="auto">
          <a:xfrm>
            <a:off x="6444208" y="4581128"/>
            <a:ext cx="2276872" cy="973995"/>
          </a:xfrm>
          <a:prstGeom prst="rect">
            <a:avLst/>
          </a:prstGeom>
          <a:noFill/>
          <a:ln w="9525">
            <a:noFill/>
            <a:miter lim="800000"/>
            <a:headEnd/>
            <a:tailEnd/>
          </a:ln>
        </p:spPr>
      </p:pic>
      <p:sp>
        <p:nvSpPr>
          <p:cNvPr id="24" name="23 Flecha derecha"/>
          <p:cNvSpPr/>
          <p:nvPr/>
        </p:nvSpPr>
        <p:spPr>
          <a:xfrm rot="5400000">
            <a:off x="719572" y="3320988"/>
            <a:ext cx="504056"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25 CuadroTexto"/>
          <p:cNvSpPr txBox="1"/>
          <p:nvPr/>
        </p:nvSpPr>
        <p:spPr>
          <a:xfrm>
            <a:off x="492821" y="2924944"/>
            <a:ext cx="910827" cy="307777"/>
          </a:xfrm>
          <a:prstGeom prst="rect">
            <a:avLst/>
          </a:prstGeom>
          <a:noFill/>
        </p:spPr>
        <p:txBody>
          <a:bodyPr wrap="none" rtlCol="0">
            <a:spAutoFit/>
          </a:bodyPr>
          <a:lstStyle/>
          <a:p>
            <a:r>
              <a:rPr lang="en-US" sz="1400" smtClean="0"/>
              <a:t>Materials</a:t>
            </a:r>
            <a:endParaRPr lang="en-US" sz="1400"/>
          </a:p>
        </p:txBody>
      </p:sp>
      <p:sp>
        <p:nvSpPr>
          <p:cNvPr id="27" name="26 CuadroTexto"/>
          <p:cNvSpPr txBox="1"/>
          <p:nvPr/>
        </p:nvSpPr>
        <p:spPr>
          <a:xfrm>
            <a:off x="251520" y="5013176"/>
            <a:ext cx="1800200" cy="523220"/>
          </a:xfrm>
          <a:prstGeom prst="rect">
            <a:avLst/>
          </a:prstGeom>
          <a:noFill/>
        </p:spPr>
        <p:txBody>
          <a:bodyPr wrap="square" rtlCol="0">
            <a:spAutoFit/>
          </a:bodyPr>
          <a:lstStyle/>
          <a:p>
            <a:r>
              <a:rPr lang="en-US" sz="1400" dirty="0" smtClean="0"/>
              <a:t>Functionality </a:t>
            </a:r>
          </a:p>
          <a:p>
            <a:r>
              <a:rPr lang="en-US" sz="1400" dirty="0" smtClean="0"/>
              <a:t>(lab conditions)</a:t>
            </a:r>
            <a:endParaRPr lang="en-US" sz="1400" dirty="0"/>
          </a:p>
        </p:txBody>
      </p:sp>
      <p:sp>
        <p:nvSpPr>
          <p:cNvPr id="28" name="27 Flecha derecha"/>
          <p:cNvSpPr/>
          <p:nvPr/>
        </p:nvSpPr>
        <p:spPr>
          <a:xfrm rot="19159925">
            <a:off x="1836592" y="3307684"/>
            <a:ext cx="504056"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28 CuadroTexto"/>
          <p:cNvSpPr txBox="1"/>
          <p:nvPr/>
        </p:nvSpPr>
        <p:spPr>
          <a:xfrm>
            <a:off x="2339752" y="3212976"/>
            <a:ext cx="1800200" cy="523220"/>
          </a:xfrm>
          <a:prstGeom prst="rect">
            <a:avLst/>
          </a:prstGeom>
          <a:noFill/>
        </p:spPr>
        <p:txBody>
          <a:bodyPr wrap="square" rtlCol="0">
            <a:spAutoFit/>
          </a:bodyPr>
          <a:lstStyle/>
          <a:p>
            <a:r>
              <a:rPr lang="en-US" sz="1400" dirty="0" smtClean="0"/>
              <a:t>Test bench130 mm</a:t>
            </a:r>
          </a:p>
          <a:p>
            <a:r>
              <a:rPr lang="en-US" sz="1400" dirty="0" smtClean="0"/>
              <a:t>(real conditions)</a:t>
            </a:r>
            <a:endParaRPr lang="en-US" sz="1400" dirty="0"/>
          </a:p>
        </p:txBody>
      </p:sp>
      <p:sp>
        <p:nvSpPr>
          <p:cNvPr id="30" name="29 CuadroTexto"/>
          <p:cNvSpPr txBox="1"/>
          <p:nvPr/>
        </p:nvSpPr>
        <p:spPr>
          <a:xfrm>
            <a:off x="7668344" y="1556792"/>
            <a:ext cx="1475656" cy="954107"/>
          </a:xfrm>
          <a:prstGeom prst="rect">
            <a:avLst/>
          </a:prstGeom>
          <a:noFill/>
        </p:spPr>
        <p:txBody>
          <a:bodyPr wrap="square" rtlCol="0">
            <a:spAutoFit/>
          </a:bodyPr>
          <a:lstStyle/>
          <a:p>
            <a:r>
              <a:rPr lang="en-US" sz="1400" dirty="0" smtClean="0"/>
              <a:t>Concept validation</a:t>
            </a:r>
          </a:p>
          <a:p>
            <a:r>
              <a:rPr lang="en-US" sz="1400" dirty="0" smtClean="0"/>
              <a:t>(real size – except power )</a:t>
            </a:r>
            <a:endParaRPr lang="en-US" sz="1400" dirty="0"/>
          </a:p>
        </p:txBody>
      </p:sp>
      <p:sp>
        <p:nvSpPr>
          <p:cNvPr id="31" name="30 Flecha derecha"/>
          <p:cNvSpPr/>
          <p:nvPr/>
        </p:nvSpPr>
        <p:spPr>
          <a:xfrm>
            <a:off x="4139952" y="2155556"/>
            <a:ext cx="504056"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31 Flecha derecha"/>
          <p:cNvSpPr/>
          <p:nvPr/>
        </p:nvSpPr>
        <p:spPr>
          <a:xfrm>
            <a:off x="1979712" y="4171779"/>
            <a:ext cx="504056"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32 Flecha derecha"/>
          <p:cNvSpPr/>
          <p:nvPr/>
        </p:nvSpPr>
        <p:spPr>
          <a:xfrm rot="19159925">
            <a:off x="3822295" y="3282302"/>
            <a:ext cx="814861"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33 Flecha derecha"/>
          <p:cNvSpPr/>
          <p:nvPr/>
        </p:nvSpPr>
        <p:spPr>
          <a:xfrm rot="5717391">
            <a:off x="5701930" y="3364209"/>
            <a:ext cx="553022"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34 CuadroTexto"/>
          <p:cNvSpPr txBox="1"/>
          <p:nvPr/>
        </p:nvSpPr>
        <p:spPr>
          <a:xfrm>
            <a:off x="4644008" y="5085184"/>
            <a:ext cx="1656184" cy="523220"/>
          </a:xfrm>
          <a:prstGeom prst="rect">
            <a:avLst/>
          </a:prstGeom>
          <a:noFill/>
        </p:spPr>
        <p:txBody>
          <a:bodyPr wrap="square" rtlCol="0">
            <a:spAutoFit/>
          </a:bodyPr>
          <a:lstStyle/>
          <a:p>
            <a:r>
              <a:rPr lang="en-US" sz="1400" dirty="0" smtClean="0"/>
              <a:t>Demo trials</a:t>
            </a:r>
          </a:p>
          <a:p>
            <a:r>
              <a:rPr lang="en-US" sz="1400" dirty="0" smtClean="0"/>
              <a:t>(outside </a:t>
            </a:r>
            <a:r>
              <a:rPr lang="en-US" sz="1400" dirty="0" err="1" smtClean="0"/>
              <a:t>Elygrid</a:t>
            </a:r>
            <a:r>
              <a:rPr lang="en-US" sz="1400" dirty="0" smtClean="0"/>
              <a:t>)</a:t>
            </a:r>
            <a:endParaRPr lang="en-US" sz="1400" dirty="0"/>
          </a:p>
        </p:txBody>
      </p:sp>
      <p:sp>
        <p:nvSpPr>
          <p:cNvPr id="36" name="35 CuadroTexto"/>
          <p:cNvSpPr txBox="1"/>
          <p:nvPr/>
        </p:nvSpPr>
        <p:spPr>
          <a:xfrm>
            <a:off x="7092280" y="4273351"/>
            <a:ext cx="1656184" cy="307777"/>
          </a:xfrm>
          <a:prstGeom prst="rect">
            <a:avLst/>
          </a:prstGeom>
          <a:noFill/>
        </p:spPr>
        <p:txBody>
          <a:bodyPr wrap="square" rtlCol="0">
            <a:spAutoFit/>
          </a:bodyPr>
          <a:lstStyle/>
          <a:p>
            <a:pPr algn="r"/>
            <a:r>
              <a:rPr lang="en-US" sz="1400" dirty="0" smtClean="0"/>
              <a:t>Market</a:t>
            </a:r>
            <a:endParaRPr lang="en-US" sz="1400" dirty="0"/>
          </a:p>
        </p:txBody>
      </p:sp>
      <p:sp>
        <p:nvSpPr>
          <p:cNvPr id="37" name="36 Flecha curvada hacia la izquierda"/>
          <p:cNvSpPr/>
          <p:nvPr/>
        </p:nvSpPr>
        <p:spPr>
          <a:xfrm rot="18196834">
            <a:off x="6790955" y="3378471"/>
            <a:ext cx="1059392" cy="1229123"/>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25" name="24 Elipse"/>
          <p:cNvSpPr/>
          <p:nvPr/>
        </p:nvSpPr>
        <p:spPr>
          <a:xfrm>
            <a:off x="3779912" y="3429000"/>
            <a:ext cx="5364088" cy="2448272"/>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9aadf1e2-e1f2-4853-8e48-72359f0e9faa" descr="7DB70B62-B7C3-47EC-BFB0-93416AC11B08@home"/>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051" name="2 CuadroTexto"/>
          <p:cNvSpPr txBox="1">
            <a:spLocks noChangeArrowheads="1"/>
          </p:cNvSpPr>
          <p:nvPr/>
        </p:nvSpPr>
        <p:spPr bwMode="auto">
          <a:xfrm>
            <a:off x="2987824" y="116632"/>
            <a:ext cx="3595664" cy="1323439"/>
          </a:xfrm>
          <a:prstGeom prst="rect">
            <a:avLst/>
          </a:prstGeom>
          <a:noFill/>
          <a:ln w="9525">
            <a:noFill/>
            <a:miter lim="800000"/>
            <a:headEnd/>
            <a:tailEnd/>
          </a:ln>
        </p:spPr>
        <p:txBody>
          <a:bodyPr wrap="none">
            <a:spAutoFit/>
          </a:bodyPr>
          <a:lstStyle/>
          <a:p>
            <a:r>
              <a:rPr lang="es-ES_tradnl" sz="8000" dirty="0" smtClean="0">
                <a:solidFill>
                  <a:schemeClr val="bg1"/>
                </a:solidFill>
                <a:latin typeface="Calibri" pitchFamily="34" charset="0"/>
              </a:rPr>
              <a:t>ELYGRID</a:t>
            </a:r>
            <a:endParaRPr lang="es-ES" sz="8000" dirty="0">
              <a:solidFill>
                <a:schemeClr val="bg1"/>
              </a:solidFill>
              <a:latin typeface="Calibri" pitchFamily="34" charset="0"/>
            </a:endParaRPr>
          </a:p>
        </p:txBody>
      </p:sp>
      <p:sp>
        <p:nvSpPr>
          <p:cNvPr id="2053" name="Rectangle 5"/>
          <p:cNvSpPr>
            <a:spLocks noChangeArrowheads="1"/>
          </p:cNvSpPr>
          <p:nvPr/>
        </p:nvSpPr>
        <p:spPr bwMode="auto">
          <a:xfrm>
            <a:off x="467544" y="1772816"/>
            <a:ext cx="7992888" cy="6155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Improvements to Integrate High </a:t>
            </a:r>
            <a:r>
              <a:rPr kumimoji="0" lang="en-US" sz="1700" b="1" i="1"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en-US" sz="17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Pressure Alkaline </a:t>
            </a:r>
            <a:r>
              <a:rPr kumimoji="0" lang="en-US" sz="1700" b="1" i="1"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Electrolyzers</a:t>
            </a:r>
            <a:r>
              <a:rPr kumimoji="0" lang="en-US" sz="17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for Electricity/H2 production from Renewable Energies to Balance the GRID </a:t>
            </a:r>
            <a:endParaRPr kumimoji="0" lang="en-US" sz="17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5"/>
          <p:cNvSpPr>
            <a:spLocks noChangeArrowheads="1"/>
          </p:cNvSpPr>
          <p:nvPr/>
        </p:nvSpPr>
        <p:spPr bwMode="auto">
          <a:xfrm>
            <a:off x="395536" y="2586390"/>
            <a:ext cx="7992888" cy="270843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Index</a:t>
            </a:r>
          </a:p>
          <a:p>
            <a:pPr marL="0" marR="0" lvl="0" indent="0" defTabSz="914400" rtl="0" eaLnBrk="1" fontAlgn="base" latinLnBrk="0" hangingPunct="1">
              <a:lnSpc>
                <a:spcPct val="100000"/>
              </a:lnSpc>
              <a:spcBef>
                <a:spcPct val="0"/>
              </a:spcBef>
              <a:spcAft>
                <a:spcPct val="0"/>
              </a:spcAft>
              <a:buClrTx/>
              <a:buSzTx/>
              <a:buFontTx/>
              <a:buNone/>
              <a:tabLst/>
            </a:pPr>
            <a:endParaRPr kumimoji="0" lang="en-US" sz="2400" b="1"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914400" lvl="1" indent="-457200">
              <a:buFont typeface="+mj-lt"/>
              <a:buAutoNum type="arabicPeriod"/>
            </a:pPr>
            <a:r>
              <a:rPr lang="en-US" sz="2400" dirty="0" smtClean="0">
                <a:latin typeface="Arial" pitchFamily="34" charset="0"/>
                <a:cs typeface="Arial" pitchFamily="34" charset="0"/>
              </a:rPr>
              <a:t>Project &amp; Consortium</a:t>
            </a:r>
          </a:p>
          <a:p>
            <a:pPr marL="914400" lvl="1" indent="-457200">
              <a:buFont typeface="+mj-lt"/>
              <a:buAutoNum type="arabicPeriod"/>
            </a:pPr>
            <a:r>
              <a:rPr lang="en-US" sz="2400" dirty="0" smtClean="0">
                <a:solidFill>
                  <a:schemeClr val="bg2"/>
                </a:solidFill>
                <a:latin typeface="Arial" pitchFamily="34" charset="0"/>
                <a:cs typeface="Arial" pitchFamily="34" charset="0"/>
              </a:rPr>
              <a:t>Motivation &amp; Goals </a:t>
            </a:r>
          </a:p>
          <a:p>
            <a:pPr marL="914400" lvl="1" indent="-457200">
              <a:buFont typeface="+mj-lt"/>
              <a:buAutoNum type="arabicPeriod"/>
            </a:pPr>
            <a:r>
              <a:rPr kumimoji="0" lang="en-US" sz="2400" u="none" strike="noStrike" cap="none" normalizeH="0" dirty="0" smtClean="0">
                <a:ln>
                  <a:noFill/>
                </a:ln>
                <a:solidFill>
                  <a:schemeClr val="bg2"/>
                </a:solidFill>
                <a:effectLst/>
                <a:latin typeface="Arial" pitchFamily="34" charset="0"/>
                <a:cs typeface="Arial" pitchFamily="34" charset="0"/>
              </a:rPr>
              <a:t>Work package development</a:t>
            </a:r>
          </a:p>
          <a:p>
            <a:pPr marL="914400" lvl="1" indent="-457200">
              <a:buFont typeface="+mj-lt"/>
              <a:buAutoNum type="arabicPeriod"/>
            </a:pPr>
            <a:r>
              <a:rPr lang="en-US" sz="2400" dirty="0" smtClean="0">
                <a:solidFill>
                  <a:schemeClr val="bg2"/>
                </a:solidFill>
                <a:latin typeface="Arial" pitchFamily="34" charset="0"/>
                <a:cs typeface="Arial" pitchFamily="34" charset="0"/>
              </a:rPr>
              <a:t> Expected results</a:t>
            </a:r>
          </a:p>
          <a:p>
            <a:pPr marL="914400" lvl="1" indent="-457200">
              <a:buFont typeface="+mj-lt"/>
              <a:buAutoNum type="arabicPeriod"/>
            </a:pPr>
            <a:r>
              <a:rPr kumimoji="0" lang="en-US" sz="2400" u="none" strike="noStrike" cap="none" normalizeH="0" dirty="0" smtClean="0">
                <a:ln>
                  <a:noFill/>
                </a:ln>
                <a:solidFill>
                  <a:schemeClr val="bg2"/>
                </a:solidFill>
                <a:effectLst/>
                <a:latin typeface="Arial" pitchFamily="34" charset="0"/>
                <a:cs typeface="Arial" pitchFamily="34" charset="0"/>
              </a:rPr>
              <a:t> Continuation plan</a:t>
            </a:r>
            <a:endParaRPr kumimoji="0" lang="en-US" sz="2400" u="none" strike="noStrike" cap="none" normalizeH="0" baseline="0" dirty="0" smtClean="0">
              <a:ln>
                <a:noFill/>
              </a:ln>
              <a:solidFill>
                <a:schemeClr val="bg2"/>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f1f4fc2d-2dca-48f5-a187-6d422ce5e20a" descr="767A8BDA-EC60-4335-9112-1EE11ED32A5C@home"/>
          <p:cNvPicPr>
            <a:picLocks noChangeAspect="1" noChangeArrowheads="1"/>
          </p:cNvPicPr>
          <p:nvPr/>
        </p:nvPicPr>
        <p:blipFill>
          <a:blip r:embed="rId3" cstate="print"/>
          <a:srcRect/>
          <a:stretch>
            <a:fillRect/>
          </a:stretch>
        </p:blipFill>
        <p:spPr bwMode="auto">
          <a:xfrm>
            <a:off x="-180528" y="-9525"/>
            <a:ext cx="9324528" cy="6867525"/>
          </a:xfrm>
          <a:prstGeom prst="rect">
            <a:avLst/>
          </a:prstGeom>
          <a:noFill/>
          <a:ln w="9525">
            <a:noFill/>
            <a:miter lim="800000"/>
            <a:headEnd/>
            <a:tailEnd/>
          </a:ln>
        </p:spPr>
      </p:pic>
      <p:sp>
        <p:nvSpPr>
          <p:cNvPr id="4" name="Text Box 4"/>
          <p:cNvSpPr txBox="1">
            <a:spLocks noChangeArrowheads="1"/>
          </p:cNvSpPr>
          <p:nvPr/>
        </p:nvSpPr>
        <p:spPr bwMode="auto">
          <a:xfrm>
            <a:off x="0" y="1340768"/>
            <a:ext cx="8748464" cy="4031873"/>
          </a:xfrm>
          <a:prstGeom prst="rect">
            <a:avLst/>
          </a:prstGeom>
          <a:noFill/>
          <a:ln w="9525">
            <a:noFill/>
            <a:miter lim="800000"/>
            <a:headEnd/>
            <a:tailEnd/>
          </a:ln>
        </p:spPr>
        <p:txBody>
          <a:bodyPr wrap="square">
            <a:spAutoFit/>
          </a:bodyPr>
          <a:lstStyle/>
          <a:p>
            <a:pPr marL="79375" lvl="1" defTabSz="457200">
              <a:buClr>
                <a:srgbClr val="194C84"/>
              </a:buClr>
              <a:defRPr/>
            </a:pPr>
            <a:r>
              <a:rPr lang="en-US" altLang="fr-FR" sz="2400" i="1" dirty="0" smtClean="0"/>
              <a:t>Exploitation and Post-Project Activities: </a:t>
            </a:r>
            <a:r>
              <a:rPr lang="en-US" altLang="fr-FR" sz="2400" b="1" i="1" dirty="0" smtClean="0"/>
              <a:t>already exploring possibilities for a full scale demo (several MW)</a:t>
            </a:r>
          </a:p>
          <a:p>
            <a:pPr marL="79375" lvl="1" defTabSz="457200">
              <a:buClr>
                <a:srgbClr val="194C84"/>
              </a:buClr>
              <a:defRPr/>
            </a:pPr>
            <a:endParaRPr lang="en-US" altLang="fr-FR" sz="1600" i="1" dirty="0" smtClean="0"/>
          </a:p>
          <a:p>
            <a:pPr marL="79375" lvl="1" defTabSz="457200">
              <a:buClr>
                <a:srgbClr val="194C84"/>
              </a:buClr>
              <a:defRPr/>
            </a:pPr>
            <a:r>
              <a:rPr lang="en-US" altLang="fr-FR" sz="2400" i="1" dirty="0" smtClean="0"/>
              <a:t>Starting date: </a:t>
            </a:r>
            <a:r>
              <a:rPr lang="en-US" altLang="fr-FR" sz="2400" b="1" i="1" dirty="0" smtClean="0"/>
              <a:t>2015</a:t>
            </a:r>
            <a:endParaRPr lang="en-US" altLang="fr-FR" sz="2400" b="1" i="1" dirty="0" smtClean="0"/>
          </a:p>
          <a:p>
            <a:pPr marL="79375" lvl="1" defTabSz="457200">
              <a:buClr>
                <a:srgbClr val="194C84"/>
              </a:buClr>
              <a:defRPr/>
            </a:pPr>
            <a:endParaRPr lang="en-US" altLang="fr-FR" sz="1600" i="1" dirty="0" smtClean="0"/>
          </a:p>
          <a:p>
            <a:pPr marL="79375" lvl="1" defTabSz="457200">
              <a:buClr>
                <a:srgbClr val="194C84"/>
              </a:buClr>
              <a:defRPr/>
            </a:pPr>
            <a:r>
              <a:rPr lang="en-US" altLang="fr-FR" sz="2400" i="1" dirty="0" smtClean="0"/>
              <a:t>Looking for potential customers: </a:t>
            </a:r>
            <a:r>
              <a:rPr lang="en-US" altLang="fr-FR" sz="2400" b="1" i="1" dirty="0" smtClean="0"/>
              <a:t>transport use, industry, utility, network operators, H2 system operators…</a:t>
            </a:r>
          </a:p>
          <a:p>
            <a:pPr marL="79375" lvl="1" defTabSz="457200">
              <a:buClr>
                <a:srgbClr val="194C84"/>
              </a:buClr>
              <a:defRPr/>
            </a:pPr>
            <a:endParaRPr lang="en-US" altLang="fr-FR" sz="1600" i="1" dirty="0" smtClean="0"/>
          </a:p>
          <a:p>
            <a:pPr marL="79375" lvl="1" defTabSz="457200">
              <a:buClr>
                <a:srgbClr val="194C84"/>
              </a:buClr>
              <a:defRPr/>
            </a:pPr>
            <a:r>
              <a:rPr lang="en-US" altLang="fr-FR" sz="2400" i="1" dirty="0" smtClean="0"/>
              <a:t>Demonstration of the current </a:t>
            </a:r>
            <a:r>
              <a:rPr lang="en-US" altLang="fr-FR" sz="2400" b="1" i="1" dirty="0" smtClean="0"/>
              <a:t>SOA electrolysers </a:t>
            </a:r>
          </a:p>
          <a:p>
            <a:pPr marL="79375" lvl="1" defTabSz="457200">
              <a:buClr>
                <a:srgbClr val="194C84"/>
              </a:buClr>
              <a:defRPr/>
            </a:pPr>
            <a:endParaRPr lang="en-US" altLang="fr-FR" sz="1600" i="1" dirty="0" smtClean="0"/>
          </a:p>
          <a:p>
            <a:pPr marL="79375" lvl="1" defTabSz="457200">
              <a:buClr>
                <a:srgbClr val="194C84"/>
              </a:buClr>
              <a:defRPr/>
            </a:pPr>
            <a:r>
              <a:rPr lang="en-US" altLang="fr-FR" sz="2400" i="1" dirty="0" smtClean="0"/>
              <a:t>Looking for </a:t>
            </a:r>
            <a:r>
              <a:rPr lang="en-US" altLang="fr-FR" sz="2400" b="1" i="1" dirty="0" smtClean="0"/>
              <a:t>new business models </a:t>
            </a:r>
            <a:r>
              <a:rPr lang="en-US" altLang="fr-FR" sz="2400" i="1" dirty="0" smtClean="0"/>
              <a:t>to increase revenues of H2 produced by electrolysis</a:t>
            </a:r>
          </a:p>
        </p:txBody>
      </p:sp>
      <p:sp>
        <p:nvSpPr>
          <p:cNvPr id="8" name="2 CuadroTexto"/>
          <p:cNvSpPr txBox="1">
            <a:spLocks noChangeArrowheads="1"/>
          </p:cNvSpPr>
          <p:nvPr/>
        </p:nvSpPr>
        <p:spPr bwMode="auto">
          <a:xfrm>
            <a:off x="149626" y="529533"/>
            <a:ext cx="3766287" cy="400110"/>
          </a:xfrm>
          <a:prstGeom prst="rect">
            <a:avLst/>
          </a:prstGeom>
          <a:noFill/>
          <a:ln w="9525">
            <a:noFill/>
            <a:miter lim="800000"/>
            <a:headEnd/>
            <a:tailEnd/>
          </a:ln>
        </p:spPr>
        <p:txBody>
          <a:bodyPr wrap="none">
            <a:spAutoFit/>
          </a:bodyPr>
          <a:lstStyle/>
          <a:p>
            <a:r>
              <a:rPr lang="en-US" sz="2000" b="1" dirty="0" smtClean="0">
                <a:latin typeface="Arial" pitchFamily="34" charset="0"/>
                <a:cs typeface="Arial" pitchFamily="34" charset="0"/>
              </a:rPr>
              <a:t>ELYGRID – Continuation plan</a:t>
            </a:r>
            <a:endParaRPr lang="en-US" sz="20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9aadf1e2-e1f2-4853-8e48-72359f0e9faa" descr="7DB70B62-B7C3-47EC-BFB0-93416AC11B08@home"/>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051" name="2 CuadroTexto"/>
          <p:cNvSpPr txBox="1">
            <a:spLocks noChangeArrowheads="1"/>
          </p:cNvSpPr>
          <p:nvPr/>
        </p:nvSpPr>
        <p:spPr bwMode="auto">
          <a:xfrm>
            <a:off x="3275856" y="188640"/>
            <a:ext cx="3595664" cy="1323439"/>
          </a:xfrm>
          <a:prstGeom prst="rect">
            <a:avLst/>
          </a:prstGeom>
          <a:noFill/>
          <a:ln w="9525">
            <a:noFill/>
            <a:miter lim="800000"/>
            <a:headEnd/>
            <a:tailEnd/>
          </a:ln>
        </p:spPr>
        <p:txBody>
          <a:bodyPr wrap="none">
            <a:spAutoFit/>
          </a:bodyPr>
          <a:lstStyle/>
          <a:p>
            <a:r>
              <a:rPr lang="es-ES_tradnl" sz="8000" dirty="0" smtClean="0">
                <a:solidFill>
                  <a:schemeClr val="bg1"/>
                </a:solidFill>
                <a:latin typeface="Calibri" pitchFamily="34" charset="0"/>
              </a:rPr>
              <a:t>ELYGRID</a:t>
            </a:r>
            <a:endParaRPr lang="es-ES" sz="8000" dirty="0">
              <a:solidFill>
                <a:schemeClr val="bg1"/>
              </a:solidFill>
              <a:latin typeface="Calibri" pitchFamily="34" charset="0"/>
            </a:endParaRPr>
          </a:p>
        </p:txBody>
      </p:sp>
      <p:sp>
        <p:nvSpPr>
          <p:cNvPr id="6" name="Rectangle 5"/>
          <p:cNvSpPr>
            <a:spLocks noChangeArrowheads="1"/>
          </p:cNvSpPr>
          <p:nvPr/>
        </p:nvSpPr>
        <p:spPr bwMode="auto">
          <a:xfrm>
            <a:off x="467544" y="1772816"/>
            <a:ext cx="7992888" cy="6155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Improvements to Integrate High </a:t>
            </a:r>
            <a:r>
              <a:rPr kumimoji="0" lang="en-US" sz="1700" b="1" i="1"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en-US" sz="17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Pressure Alkaline </a:t>
            </a:r>
            <a:r>
              <a:rPr kumimoji="0" lang="en-US" sz="1700" b="1" i="1"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Electrolyzers</a:t>
            </a:r>
            <a:r>
              <a:rPr kumimoji="0" lang="en-US" sz="17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for Electricity/H2 production from Renewable Energies to Balance the GRID </a:t>
            </a:r>
            <a:endParaRPr kumimoji="0" lang="en-US" sz="17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6 Rectángulo"/>
          <p:cNvSpPr/>
          <p:nvPr/>
        </p:nvSpPr>
        <p:spPr>
          <a:xfrm>
            <a:off x="2240969" y="2636912"/>
            <a:ext cx="4572000" cy="690638"/>
          </a:xfrm>
          <a:prstGeom prst="rect">
            <a:avLst/>
          </a:prstGeom>
        </p:spPr>
        <p:txBody>
          <a:bodyPr>
            <a:spAutoFit/>
          </a:bodyPr>
          <a:lstStyle/>
          <a:p>
            <a:pPr algn="ctr">
              <a:lnSpc>
                <a:spcPct val="80000"/>
              </a:lnSpc>
              <a:buClr>
                <a:schemeClr val="tx1"/>
              </a:buClr>
              <a:buFontTx/>
              <a:buNone/>
            </a:pPr>
            <a:r>
              <a:rPr lang="en-GB" altLang="fr-FR" sz="2400" b="1" dirty="0" smtClean="0">
                <a:latin typeface="Calibri" pitchFamily="34" charset="0"/>
                <a:hlinkClick r:id="rId3"/>
              </a:rPr>
              <a:t>http://www.elygrid.com/</a:t>
            </a:r>
            <a:r>
              <a:rPr lang="en-GB" altLang="fr-FR" sz="2400" b="1" dirty="0" smtClean="0">
                <a:latin typeface="Calibri" pitchFamily="34" charset="0"/>
              </a:rPr>
              <a:t>  </a:t>
            </a:r>
          </a:p>
          <a:p>
            <a:pPr algn="ctr">
              <a:lnSpc>
                <a:spcPct val="80000"/>
              </a:lnSpc>
              <a:buClr>
                <a:schemeClr val="tx1"/>
              </a:buClr>
              <a:buFont typeface="Arial" charset="0"/>
              <a:buNone/>
            </a:pPr>
            <a:r>
              <a:rPr lang="en-GB" altLang="fr-FR" sz="2400" b="1" dirty="0" smtClean="0">
                <a:latin typeface="Calibri" pitchFamily="34" charset="0"/>
                <a:hlinkClick r:id="rId4"/>
              </a:rPr>
              <a:t>http://www.hidrogenoaragon.org</a:t>
            </a:r>
            <a:r>
              <a:rPr lang="en-GB" altLang="fr-FR" sz="2400" b="1" dirty="0" smtClean="0">
                <a:latin typeface="Calibri" pitchFamily="34" charset="0"/>
              </a:rPr>
              <a:t> </a:t>
            </a:r>
            <a:endParaRPr lang="en-GB" altLang="fr-FR" sz="2400" b="1" dirty="0" smtClean="0">
              <a:solidFill>
                <a:schemeClr val="accent2"/>
              </a:solidFill>
              <a:latin typeface="Calibri" pitchFamily="34" charset="0"/>
            </a:endParaRPr>
          </a:p>
        </p:txBody>
      </p:sp>
      <p:sp>
        <p:nvSpPr>
          <p:cNvPr id="8" name="7 Rectángulo"/>
          <p:cNvSpPr/>
          <p:nvPr/>
        </p:nvSpPr>
        <p:spPr>
          <a:xfrm>
            <a:off x="611560" y="3405538"/>
            <a:ext cx="7560840" cy="2492990"/>
          </a:xfrm>
          <a:prstGeom prst="rect">
            <a:avLst/>
          </a:prstGeom>
        </p:spPr>
        <p:txBody>
          <a:bodyPr wrap="square">
            <a:spAutoFit/>
          </a:bodyPr>
          <a:lstStyle/>
          <a:p>
            <a:r>
              <a:rPr lang="en-US" sz="2000" b="1" dirty="0" smtClean="0"/>
              <a:t>Acknowledgements</a:t>
            </a:r>
            <a:endParaRPr lang="es-ES" sz="2000" dirty="0" smtClean="0"/>
          </a:p>
          <a:p>
            <a:r>
              <a:rPr lang="en-US" sz="1000" dirty="0" smtClean="0"/>
              <a:t> </a:t>
            </a:r>
            <a:endParaRPr lang="es-ES" sz="1000" dirty="0" smtClean="0"/>
          </a:p>
          <a:p>
            <a:r>
              <a:rPr lang="en-US" sz="2200" b="1" dirty="0" smtClean="0"/>
              <a:t>The research leading to these results has received funding from the European Union’s Seventh Framework </a:t>
            </a:r>
            <a:r>
              <a:rPr lang="en-US" sz="2200" b="1" dirty="0" err="1" smtClean="0"/>
              <a:t>Programme</a:t>
            </a:r>
            <a:r>
              <a:rPr lang="en-US" sz="2200" b="1" dirty="0" smtClean="0"/>
              <a:t> (FP7/2007-2013) for the Fuel Cell and Hydrogen Joint Technology Initiative under Grant Agreement nº 278824.</a:t>
            </a:r>
            <a:endParaRPr lang="es-ES" sz="2200" dirty="0" smtClean="0"/>
          </a:p>
          <a:p>
            <a:pPr algn="ctr">
              <a:lnSpc>
                <a:spcPct val="80000"/>
              </a:lnSpc>
              <a:buClr>
                <a:schemeClr val="tx1"/>
              </a:buClr>
              <a:buFontTx/>
              <a:buNone/>
            </a:pPr>
            <a:endParaRPr lang="en-GB" altLang="fr-FR" sz="2000" b="1" dirty="0" smtClean="0">
              <a:solidFill>
                <a:schemeClr val="accent2"/>
              </a:solidFill>
              <a:latin typeface="Calibri"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9aadf1e2-e1f2-4853-8e48-72359f0e9faa" descr="7DB70B62-B7C3-47EC-BFB0-93416AC11B08@home"/>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051" name="2 CuadroTexto"/>
          <p:cNvSpPr txBox="1">
            <a:spLocks noChangeArrowheads="1"/>
          </p:cNvSpPr>
          <p:nvPr/>
        </p:nvSpPr>
        <p:spPr bwMode="auto">
          <a:xfrm>
            <a:off x="3275856" y="188640"/>
            <a:ext cx="3595664" cy="1323439"/>
          </a:xfrm>
          <a:prstGeom prst="rect">
            <a:avLst/>
          </a:prstGeom>
          <a:noFill/>
          <a:ln w="9525">
            <a:noFill/>
            <a:miter lim="800000"/>
            <a:headEnd/>
            <a:tailEnd/>
          </a:ln>
        </p:spPr>
        <p:txBody>
          <a:bodyPr wrap="none">
            <a:spAutoFit/>
          </a:bodyPr>
          <a:lstStyle/>
          <a:p>
            <a:r>
              <a:rPr lang="es-ES_tradnl" sz="8000" dirty="0" smtClean="0">
                <a:solidFill>
                  <a:schemeClr val="bg1"/>
                </a:solidFill>
                <a:latin typeface="Calibri" pitchFamily="34" charset="0"/>
              </a:rPr>
              <a:t>ELYGRID</a:t>
            </a:r>
            <a:endParaRPr lang="es-ES" sz="8000" dirty="0">
              <a:solidFill>
                <a:schemeClr val="bg1"/>
              </a:solidFill>
              <a:latin typeface="Calibri" pitchFamily="34" charset="0"/>
            </a:endParaRPr>
          </a:p>
        </p:txBody>
      </p:sp>
      <p:sp>
        <p:nvSpPr>
          <p:cNvPr id="6" name="Rectangle 5"/>
          <p:cNvSpPr>
            <a:spLocks noChangeArrowheads="1"/>
          </p:cNvSpPr>
          <p:nvPr/>
        </p:nvSpPr>
        <p:spPr bwMode="auto">
          <a:xfrm>
            <a:off x="467544" y="1772816"/>
            <a:ext cx="7992888" cy="6155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Improvements to Integrate High </a:t>
            </a:r>
            <a:r>
              <a:rPr kumimoji="0" lang="en-US" sz="1700" b="1" i="1"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en-US" sz="17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Pressure Alkaline </a:t>
            </a:r>
            <a:r>
              <a:rPr kumimoji="0" lang="en-US" sz="1700" b="1" i="1"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Electrolyzers</a:t>
            </a:r>
            <a:r>
              <a:rPr kumimoji="0" lang="en-US" sz="17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for Electricity/H2 production from Renewable Energies to Balance the GRID </a:t>
            </a:r>
            <a:endParaRPr kumimoji="0" lang="en-US" sz="1700" b="0" i="0" u="none" strike="noStrike" cap="none" normalizeH="0" baseline="0" dirty="0" smtClean="0">
              <a:ln>
                <a:noFill/>
              </a:ln>
              <a:solidFill>
                <a:schemeClr val="tx1"/>
              </a:solidFill>
              <a:effectLst/>
              <a:latin typeface="Arial" pitchFamily="34" charset="0"/>
              <a:cs typeface="Arial" pitchFamily="34" charset="0"/>
            </a:endParaRPr>
          </a:p>
        </p:txBody>
      </p:sp>
      <p:pic>
        <p:nvPicPr>
          <p:cNvPr id="8" name="Picture 2"/>
          <p:cNvPicPr>
            <a:picLocks noChangeAspect="1" noChangeArrowheads="1"/>
          </p:cNvPicPr>
          <p:nvPr/>
        </p:nvPicPr>
        <p:blipFill>
          <a:blip r:embed="rId3" cstate="print"/>
          <a:srcRect/>
          <a:stretch>
            <a:fillRect/>
          </a:stretch>
        </p:blipFill>
        <p:spPr bwMode="auto">
          <a:xfrm>
            <a:off x="395536" y="2636912"/>
            <a:ext cx="4608512" cy="3031916"/>
          </a:xfrm>
          <a:prstGeom prst="rect">
            <a:avLst/>
          </a:prstGeom>
          <a:noFill/>
          <a:ln w="9525">
            <a:noFill/>
            <a:miter lim="800000"/>
            <a:headEnd/>
            <a:tailEnd/>
          </a:ln>
        </p:spPr>
      </p:pic>
      <p:sp>
        <p:nvSpPr>
          <p:cNvPr id="9" name="8 Rectángulo"/>
          <p:cNvSpPr/>
          <p:nvPr/>
        </p:nvSpPr>
        <p:spPr>
          <a:xfrm>
            <a:off x="4283968" y="3789040"/>
            <a:ext cx="4572000" cy="690638"/>
          </a:xfrm>
          <a:prstGeom prst="rect">
            <a:avLst/>
          </a:prstGeom>
        </p:spPr>
        <p:txBody>
          <a:bodyPr>
            <a:spAutoFit/>
          </a:bodyPr>
          <a:lstStyle/>
          <a:p>
            <a:pPr algn="ctr">
              <a:lnSpc>
                <a:spcPct val="80000"/>
              </a:lnSpc>
              <a:buClr>
                <a:schemeClr val="tx1"/>
              </a:buClr>
              <a:buFontTx/>
              <a:buNone/>
            </a:pPr>
            <a:r>
              <a:rPr lang="en-GB" altLang="fr-FR" sz="2400" b="1" dirty="0" smtClean="0">
                <a:latin typeface="Calibri" pitchFamily="34" charset="0"/>
                <a:hlinkClick r:id="rId4"/>
              </a:rPr>
              <a:t>THANK YOU FOR YOUR ATTENTION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f1f4fc2d-2dca-48f5-a187-6d422ce5e20a" descr="767A8BDA-EC60-4335-9112-1EE11ED32A5C@home"/>
          <p:cNvPicPr>
            <a:picLocks noChangeAspect="1" noChangeArrowheads="1"/>
          </p:cNvPicPr>
          <p:nvPr/>
        </p:nvPicPr>
        <p:blipFill>
          <a:blip r:embed="rId3" cstate="print"/>
          <a:srcRect/>
          <a:stretch>
            <a:fillRect/>
          </a:stretch>
        </p:blipFill>
        <p:spPr bwMode="auto">
          <a:xfrm>
            <a:off x="0" y="0"/>
            <a:ext cx="9144000" cy="6867525"/>
          </a:xfrm>
          <a:prstGeom prst="rect">
            <a:avLst/>
          </a:prstGeom>
          <a:noFill/>
          <a:ln w="9525">
            <a:noFill/>
            <a:miter lim="800000"/>
            <a:headEnd/>
            <a:tailEnd/>
          </a:ln>
        </p:spPr>
      </p:pic>
      <p:sp>
        <p:nvSpPr>
          <p:cNvPr id="8" name="2 CuadroTexto"/>
          <p:cNvSpPr txBox="1">
            <a:spLocks noChangeArrowheads="1"/>
          </p:cNvSpPr>
          <p:nvPr/>
        </p:nvSpPr>
        <p:spPr bwMode="auto">
          <a:xfrm>
            <a:off x="395536" y="692696"/>
            <a:ext cx="4221540" cy="400110"/>
          </a:xfrm>
          <a:prstGeom prst="rect">
            <a:avLst/>
          </a:prstGeom>
          <a:noFill/>
          <a:ln w="9525">
            <a:noFill/>
            <a:miter lim="800000"/>
            <a:headEnd/>
            <a:tailEnd/>
          </a:ln>
        </p:spPr>
        <p:txBody>
          <a:bodyPr wrap="none">
            <a:spAutoFit/>
          </a:bodyPr>
          <a:lstStyle/>
          <a:p>
            <a:r>
              <a:rPr lang="en-US" sz="2000" b="1" dirty="0" smtClean="0">
                <a:latin typeface="Arial" pitchFamily="34" charset="0"/>
                <a:cs typeface="Arial" pitchFamily="34" charset="0"/>
              </a:rPr>
              <a:t>ELYGRID – Project &amp; Consortium</a:t>
            </a:r>
            <a:endParaRPr lang="en-US" sz="2000" b="1" dirty="0">
              <a:latin typeface="Arial" pitchFamily="34" charset="0"/>
              <a:cs typeface="Arial" pitchFamily="34" charset="0"/>
            </a:endParaRPr>
          </a:p>
        </p:txBody>
      </p:sp>
      <p:sp>
        <p:nvSpPr>
          <p:cNvPr id="12" name="Content Placeholder 2"/>
          <p:cNvSpPr txBox="1">
            <a:spLocks/>
          </p:cNvSpPr>
          <p:nvPr/>
        </p:nvSpPr>
        <p:spPr bwMode="auto">
          <a:xfrm>
            <a:off x="0" y="1268760"/>
            <a:ext cx="9144000" cy="5373687"/>
          </a:xfrm>
          <a:prstGeom prst="rect">
            <a:avLst/>
          </a:prstGeom>
          <a:noFill/>
          <a:ln w="9525">
            <a:noFill/>
            <a:miter lim="800000"/>
            <a:headEnd/>
            <a:tailEnd/>
          </a:ln>
        </p:spPr>
        <p:txBody>
          <a:bodyPr/>
          <a:lstStyle/>
          <a:p>
            <a:pPr marL="174625" indent="-174625" defTabSz="457200" eaLnBrk="1" hangingPunct="1">
              <a:buClr>
                <a:srgbClr val="194C84"/>
              </a:buClr>
              <a:defRPr/>
            </a:pPr>
            <a:endParaRPr lang="en-US" sz="2000" i="1" kern="0" dirty="0">
              <a:latin typeface="Calibri" pitchFamily="34" charset="0"/>
              <a:ea typeface="+mn-ea"/>
            </a:endParaRPr>
          </a:p>
        </p:txBody>
      </p:sp>
      <p:sp>
        <p:nvSpPr>
          <p:cNvPr id="6" name="Content Placeholder 2"/>
          <p:cNvSpPr txBox="1">
            <a:spLocks/>
          </p:cNvSpPr>
          <p:nvPr/>
        </p:nvSpPr>
        <p:spPr bwMode="auto">
          <a:xfrm>
            <a:off x="395288" y="1268760"/>
            <a:ext cx="8208962"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457200" rtl="0" eaLnBrk="1" fontAlgn="base" latinLnBrk="0" hangingPunct="1">
              <a:lnSpc>
                <a:spcPct val="100000"/>
              </a:lnSpc>
              <a:spcBef>
                <a:spcPct val="20000"/>
              </a:spcBef>
              <a:spcAft>
                <a:spcPct val="0"/>
              </a:spcAft>
              <a:buClr>
                <a:srgbClr val="194C84"/>
              </a:buClr>
              <a:buSzTx/>
              <a:buFont typeface="Arial" charset="0"/>
              <a:buChar char="•"/>
              <a:tabLst/>
              <a:defRPr/>
            </a:pPr>
            <a:r>
              <a:rPr kumimoji="0" lang="en-US" altLang="fr-FR" sz="2400" b="1" i="0" u="none" strike="noStrike" kern="0" cap="none" spc="0" normalizeH="0" baseline="0" noProof="0" dirty="0" err="1" smtClean="0">
                <a:ln>
                  <a:noFill/>
                </a:ln>
                <a:solidFill>
                  <a:schemeClr val="tx1"/>
                </a:solidFill>
                <a:effectLst/>
                <a:uLnTx/>
                <a:uFillTx/>
                <a:latin typeface="Calibri" pitchFamily="34" charset="0"/>
                <a:ea typeface="+mn-ea"/>
                <a:cs typeface="+mn-cs"/>
              </a:rPr>
              <a:t>Elygrid</a:t>
            </a:r>
            <a:r>
              <a:rPr kumimoji="0" lang="en-US" altLang="fr-FR" sz="2400" b="0" i="0" u="none" strike="noStrike" kern="0" cap="none" spc="0" normalizeH="0" baseline="0" noProof="0" dirty="0" smtClean="0">
                <a:ln>
                  <a:noFill/>
                </a:ln>
                <a:solidFill>
                  <a:schemeClr val="tx1"/>
                </a:solidFill>
                <a:effectLst/>
                <a:uLnTx/>
                <a:uFillTx/>
                <a:latin typeface="Calibri" pitchFamily="34" charset="0"/>
                <a:ea typeface="+mn-ea"/>
                <a:cs typeface="+mn-cs"/>
              </a:rPr>
              <a:t>, Improvements to Integrate High Pressure Alkaline Electrolysers for Electricity/H</a:t>
            </a:r>
            <a:r>
              <a:rPr kumimoji="0" lang="en-US" altLang="fr-FR" sz="2400" b="0" i="0" u="none" strike="noStrike" kern="0" cap="none" spc="0" normalizeH="0" baseline="-25000" noProof="0" dirty="0" smtClean="0">
                <a:ln>
                  <a:noFill/>
                </a:ln>
                <a:solidFill>
                  <a:schemeClr val="tx1"/>
                </a:solidFill>
                <a:effectLst/>
                <a:uLnTx/>
                <a:uFillTx/>
                <a:latin typeface="Calibri" pitchFamily="34" charset="0"/>
                <a:ea typeface="+mn-ea"/>
                <a:cs typeface="+mn-cs"/>
              </a:rPr>
              <a:t>2</a:t>
            </a:r>
            <a:r>
              <a:rPr kumimoji="0" lang="en-US" altLang="fr-FR" sz="2400" b="0" i="0" u="none" strike="noStrike" kern="0" cap="none" spc="0" normalizeH="0" baseline="0" noProof="0" dirty="0" smtClean="0">
                <a:ln>
                  <a:noFill/>
                </a:ln>
                <a:solidFill>
                  <a:schemeClr val="tx1"/>
                </a:solidFill>
                <a:effectLst/>
                <a:uLnTx/>
                <a:uFillTx/>
                <a:latin typeface="Calibri" pitchFamily="34" charset="0"/>
                <a:ea typeface="+mn-ea"/>
                <a:cs typeface="+mn-cs"/>
              </a:rPr>
              <a:t> production from Renewable Energies to Balance the Grid (</a:t>
            </a:r>
            <a:r>
              <a:rPr kumimoji="0" lang="en-US" altLang="fr-FR" sz="2400" b="1" i="0" u="none" strike="noStrike" kern="0" cap="none" spc="0" normalizeH="0" baseline="0" noProof="0" dirty="0" smtClean="0">
                <a:ln>
                  <a:noFill/>
                </a:ln>
                <a:solidFill>
                  <a:schemeClr val="tx1"/>
                </a:solidFill>
                <a:effectLst/>
                <a:uLnTx/>
                <a:uFillTx/>
                <a:latin typeface="Calibri" pitchFamily="34" charset="0"/>
                <a:ea typeface="+mn-ea"/>
                <a:cs typeface="+mn-cs"/>
                <a:hlinkClick r:id="rId4"/>
              </a:rPr>
              <a:t>www.elygrid.com</a:t>
            </a:r>
            <a:r>
              <a:rPr kumimoji="0" lang="en-US" altLang="fr-FR" sz="2400" b="0" i="0" u="none" strike="noStrike" kern="0" cap="none" spc="0" normalizeH="0" baseline="0" noProof="0" dirty="0" smtClean="0">
                <a:ln>
                  <a:noFill/>
                </a:ln>
                <a:solidFill>
                  <a:schemeClr val="tx1"/>
                </a:solidFill>
                <a:effectLst/>
                <a:uLnTx/>
                <a:uFillTx/>
                <a:latin typeface="Calibri" pitchFamily="34" charset="0"/>
                <a:ea typeface="+mn-ea"/>
                <a:cs typeface="+mn-cs"/>
              </a:rPr>
              <a:t> )</a:t>
            </a:r>
          </a:p>
          <a:p>
            <a:pPr marL="342900" marR="0" lvl="0" indent="-342900" algn="l" defTabSz="457200" rtl="0" eaLnBrk="1" fontAlgn="base" latinLnBrk="0" hangingPunct="1">
              <a:lnSpc>
                <a:spcPct val="100000"/>
              </a:lnSpc>
              <a:spcBef>
                <a:spcPct val="20000"/>
              </a:spcBef>
              <a:spcAft>
                <a:spcPct val="0"/>
              </a:spcAft>
              <a:buClr>
                <a:srgbClr val="194C84"/>
              </a:buClr>
              <a:buSzTx/>
              <a:buFont typeface="Arial" charset="0"/>
              <a:buChar char="•"/>
              <a:tabLst/>
              <a:defRPr/>
            </a:pPr>
            <a:r>
              <a:rPr kumimoji="0" lang="en-US" altLang="fr-FR" sz="2400" b="0" i="0" u="none" strike="noStrike" kern="0" cap="none" spc="0" normalizeH="0" baseline="0" noProof="0" dirty="0" smtClean="0">
                <a:ln>
                  <a:noFill/>
                </a:ln>
                <a:solidFill>
                  <a:schemeClr val="tx1"/>
                </a:solidFill>
                <a:effectLst/>
                <a:uLnTx/>
                <a:uFillTx/>
                <a:latin typeface="Calibri" pitchFamily="34" charset="0"/>
                <a:ea typeface="+mn-ea"/>
                <a:cs typeface="+mn-cs"/>
              </a:rPr>
              <a:t>Duration </a:t>
            </a:r>
            <a:r>
              <a:rPr kumimoji="0" lang="en-US" altLang="fr-FR" sz="2400" b="0" i="0" u="none" strike="noStrike" kern="0" cap="none" spc="0" normalizeH="0" baseline="0" noProof="0" dirty="0" smtClean="0">
                <a:ln>
                  <a:noFill/>
                </a:ln>
                <a:solidFill>
                  <a:schemeClr val="tx1"/>
                </a:solidFill>
                <a:effectLst/>
                <a:uLnTx/>
                <a:uFillTx/>
                <a:latin typeface="Calibri" pitchFamily="34" charset="0"/>
                <a:ea typeface="+mn-ea"/>
                <a:cs typeface="+mn-cs"/>
              </a:rPr>
              <a:t>38 </a:t>
            </a:r>
            <a:r>
              <a:rPr kumimoji="0" lang="en-US" altLang="fr-FR" sz="2400" b="0" i="0" u="none" strike="noStrike" kern="0" cap="none" spc="0" normalizeH="0" baseline="0" noProof="0" dirty="0" smtClean="0">
                <a:ln>
                  <a:noFill/>
                </a:ln>
                <a:solidFill>
                  <a:schemeClr val="tx1"/>
                </a:solidFill>
                <a:effectLst/>
                <a:uLnTx/>
                <a:uFillTx/>
                <a:latin typeface="Calibri" pitchFamily="34" charset="0"/>
                <a:ea typeface="+mn-ea"/>
                <a:cs typeface="+mn-cs"/>
              </a:rPr>
              <a:t>months, from 01/11/2011 to </a:t>
            </a:r>
            <a:r>
              <a:rPr kumimoji="0" lang="en-US" altLang="fr-FR" sz="2400" b="0" i="0" u="none" strike="noStrike" kern="0" cap="none" spc="0" normalizeH="0" baseline="0" noProof="0" dirty="0" smtClean="0">
                <a:ln>
                  <a:noFill/>
                </a:ln>
                <a:solidFill>
                  <a:schemeClr val="tx1"/>
                </a:solidFill>
                <a:effectLst/>
                <a:uLnTx/>
                <a:uFillTx/>
                <a:latin typeface="Calibri" pitchFamily="34" charset="0"/>
                <a:ea typeface="+mn-ea"/>
                <a:cs typeface="+mn-cs"/>
              </a:rPr>
              <a:t>31/12/2014</a:t>
            </a:r>
            <a:endParaRPr kumimoji="0" lang="en-US" altLang="fr-FR" sz="2400" b="0" i="0" u="none" strike="noStrike" kern="0" cap="none" spc="0" normalizeH="0" baseline="0" noProof="0" dirty="0" smtClean="0">
              <a:ln>
                <a:noFill/>
              </a:ln>
              <a:solidFill>
                <a:schemeClr val="tx1"/>
              </a:solidFill>
              <a:effectLst/>
              <a:uLnTx/>
              <a:uFillTx/>
              <a:latin typeface="Calibri" pitchFamily="34" charset="0"/>
              <a:ea typeface="+mn-ea"/>
              <a:cs typeface="+mn-cs"/>
            </a:endParaRPr>
          </a:p>
          <a:p>
            <a:pPr marL="342900" marR="0" lvl="0" indent="-342900" algn="l" defTabSz="457200" rtl="0" eaLnBrk="1" fontAlgn="base" latinLnBrk="0" hangingPunct="1">
              <a:lnSpc>
                <a:spcPct val="100000"/>
              </a:lnSpc>
              <a:spcBef>
                <a:spcPct val="20000"/>
              </a:spcBef>
              <a:spcAft>
                <a:spcPct val="0"/>
              </a:spcAft>
              <a:buClr>
                <a:srgbClr val="194C84"/>
              </a:buClr>
              <a:buSzTx/>
              <a:buFont typeface="Arial" charset="0"/>
              <a:buChar char="•"/>
              <a:tabLst/>
              <a:defRPr/>
            </a:pPr>
            <a:r>
              <a:rPr kumimoji="0" lang="en-US" altLang="fr-FR" sz="2400" b="0" i="0" u="none" strike="noStrike" kern="0" cap="none" spc="0" normalizeH="0" baseline="0" noProof="0" dirty="0" smtClean="0">
                <a:ln>
                  <a:noFill/>
                </a:ln>
                <a:solidFill>
                  <a:schemeClr val="tx1"/>
                </a:solidFill>
                <a:effectLst/>
                <a:uLnTx/>
                <a:uFillTx/>
                <a:latin typeface="Calibri" pitchFamily="34" charset="0"/>
                <a:ea typeface="+mn-ea"/>
                <a:cs typeface="+mn-cs"/>
              </a:rPr>
              <a:t>Budget: 3.752.760,80 € / Funding: 2.105.017,00 €</a:t>
            </a:r>
          </a:p>
          <a:p>
            <a:pPr marL="342900" marR="0" lvl="0" indent="-342900" algn="l" defTabSz="457200" rtl="0" eaLnBrk="1" fontAlgn="base" latinLnBrk="0" hangingPunct="1">
              <a:lnSpc>
                <a:spcPct val="100000"/>
              </a:lnSpc>
              <a:spcBef>
                <a:spcPct val="20000"/>
              </a:spcBef>
              <a:spcAft>
                <a:spcPct val="0"/>
              </a:spcAft>
              <a:buClr>
                <a:srgbClr val="194C84"/>
              </a:buClr>
              <a:buSzTx/>
              <a:buFont typeface="Arial" charset="0"/>
              <a:buChar char="•"/>
              <a:tabLst/>
              <a:defRPr/>
            </a:pPr>
            <a:r>
              <a:rPr kumimoji="0" lang="en-US" altLang="fr-FR" sz="2400" b="0" i="0" u="none" strike="noStrike" kern="0" cap="none" spc="0" normalizeH="0" baseline="0" noProof="0" dirty="0" smtClean="0">
                <a:ln>
                  <a:noFill/>
                </a:ln>
                <a:solidFill>
                  <a:schemeClr val="tx1"/>
                </a:solidFill>
                <a:effectLst/>
                <a:uLnTx/>
                <a:uFillTx/>
                <a:latin typeface="Calibri" pitchFamily="34" charset="0"/>
                <a:ea typeface="+mn-ea"/>
                <a:cs typeface="+mn-cs"/>
              </a:rPr>
              <a:t>10 project partners </a:t>
            </a:r>
            <a:r>
              <a:rPr kumimoji="0" lang="en-GB" altLang="fr-FR" sz="2400" b="0" i="0" u="none" strike="noStrike" kern="0" cap="none" spc="0" normalizeH="0" baseline="0" noProof="0" dirty="0" smtClean="0">
                <a:ln>
                  <a:noFill/>
                </a:ln>
                <a:solidFill>
                  <a:schemeClr val="tx1"/>
                </a:solidFill>
                <a:effectLst/>
                <a:uLnTx/>
                <a:uFillTx/>
                <a:latin typeface="Calibri" pitchFamily="34" charset="0"/>
                <a:ea typeface="+mn-ea"/>
                <a:cs typeface="+mn-cs"/>
              </a:rPr>
              <a:t>from 5 countries (D, F, ES, CH, B): 4 large industry partners, 1 SME, 5 Research Centres. </a:t>
            </a:r>
          </a:p>
        </p:txBody>
      </p:sp>
      <p:pic>
        <p:nvPicPr>
          <p:cNvPr id="7" name="9aadf1e2-e1f2-4853-8e48-72359f0e9faa" descr="7DB70B62-B7C3-47EC-BFB0-93416AC11B08@home"/>
          <p:cNvPicPr>
            <a:picLocks noChangeAspect="1" noChangeArrowheads="1"/>
          </p:cNvPicPr>
          <p:nvPr/>
        </p:nvPicPr>
        <p:blipFill>
          <a:blip r:embed="rId5" cstate="print"/>
          <a:srcRect l="24013" t="87801" r="35248" b="5901"/>
          <a:stretch>
            <a:fillRect/>
          </a:stretch>
        </p:blipFill>
        <p:spPr bwMode="auto">
          <a:xfrm>
            <a:off x="0" y="5445224"/>
            <a:ext cx="9151938" cy="1063625"/>
          </a:xfrm>
          <a:prstGeom prst="rect">
            <a:avLst/>
          </a:prstGeom>
          <a:noFill/>
          <a:ln w="9525">
            <a:noFill/>
            <a:miter lim="800000"/>
            <a:headEnd/>
            <a:tailEnd/>
          </a:ln>
        </p:spPr>
      </p:pic>
      <p:pic>
        <p:nvPicPr>
          <p:cNvPr id="9" name="9aadf1e2-e1f2-4853-8e48-72359f0e9faa" descr="7DB70B62-B7C3-47EC-BFB0-93416AC11B08@home"/>
          <p:cNvPicPr>
            <a:picLocks noChangeAspect="1" noChangeArrowheads="1"/>
          </p:cNvPicPr>
          <p:nvPr/>
        </p:nvPicPr>
        <p:blipFill>
          <a:blip r:embed="rId5" cstate="print"/>
          <a:srcRect l="64226" t="85020" r="4231" b="5901"/>
          <a:stretch>
            <a:fillRect/>
          </a:stretch>
        </p:blipFill>
        <p:spPr bwMode="auto">
          <a:xfrm>
            <a:off x="251520" y="4149080"/>
            <a:ext cx="6336704" cy="1082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f1f4fc2d-2dca-48f5-a187-6d422ce5e20a" descr="767A8BDA-EC60-4335-9112-1EE11ED32A5C@home"/>
          <p:cNvPicPr>
            <a:picLocks noChangeAspect="1" noChangeArrowheads="1"/>
          </p:cNvPicPr>
          <p:nvPr/>
        </p:nvPicPr>
        <p:blipFill>
          <a:blip r:embed="rId3" cstate="print"/>
          <a:srcRect/>
          <a:stretch>
            <a:fillRect/>
          </a:stretch>
        </p:blipFill>
        <p:spPr bwMode="auto">
          <a:xfrm>
            <a:off x="0" y="0"/>
            <a:ext cx="9144000" cy="6867525"/>
          </a:xfrm>
          <a:prstGeom prst="rect">
            <a:avLst/>
          </a:prstGeom>
          <a:noFill/>
          <a:ln w="9525">
            <a:noFill/>
            <a:miter lim="800000"/>
            <a:headEnd/>
            <a:tailEnd/>
          </a:ln>
        </p:spPr>
      </p:pic>
      <p:sp>
        <p:nvSpPr>
          <p:cNvPr id="4" name="Text Box 4"/>
          <p:cNvSpPr txBox="1">
            <a:spLocks noChangeArrowheads="1"/>
          </p:cNvSpPr>
          <p:nvPr/>
        </p:nvSpPr>
        <p:spPr bwMode="auto">
          <a:xfrm>
            <a:off x="251520" y="1314341"/>
            <a:ext cx="8568952" cy="4124206"/>
          </a:xfrm>
          <a:prstGeom prst="rect">
            <a:avLst/>
          </a:prstGeom>
          <a:noFill/>
          <a:ln w="9525">
            <a:noFill/>
            <a:miter lim="800000"/>
            <a:headEnd/>
            <a:tailEnd/>
          </a:ln>
        </p:spPr>
        <p:txBody>
          <a:bodyPr wrap="square">
            <a:spAutoFit/>
          </a:bodyPr>
          <a:lstStyle/>
          <a:p>
            <a:pPr algn="just">
              <a:spcAft>
                <a:spcPts val="1200"/>
              </a:spcAft>
              <a:defRPr/>
            </a:pPr>
            <a:r>
              <a:rPr lang="en-US" sz="2400" b="1" u="sng" dirty="0" smtClean="0">
                <a:latin typeface="Arial" pitchFamily="34" charset="0"/>
                <a:cs typeface="Arial" pitchFamily="34" charset="0"/>
              </a:rPr>
              <a:t>State of the Art – IHT technology </a:t>
            </a:r>
          </a:p>
          <a:p>
            <a:r>
              <a:rPr lang="en-US" sz="2000" dirty="0" smtClean="0"/>
              <a:t>High pressure alkaline water electrolysis developed</a:t>
            </a:r>
          </a:p>
          <a:p>
            <a:r>
              <a:rPr lang="en-US" sz="2000" dirty="0" smtClean="0"/>
              <a:t>by </a:t>
            </a:r>
            <a:r>
              <a:rPr lang="en-US" sz="2000" dirty="0" err="1" smtClean="0"/>
              <a:t>Zdansky</a:t>
            </a:r>
            <a:r>
              <a:rPr lang="en-US" sz="2000" dirty="0" smtClean="0"/>
              <a:t> for </a:t>
            </a:r>
            <a:r>
              <a:rPr lang="en-US" sz="2000" dirty="0" err="1" smtClean="0"/>
              <a:t>Lonza</a:t>
            </a:r>
            <a:r>
              <a:rPr lang="en-US" sz="2000" dirty="0" smtClean="0"/>
              <a:t> (Switzerland) in the 40s-50s </a:t>
            </a:r>
          </a:p>
          <a:p>
            <a:endParaRPr lang="en-US" sz="1000" dirty="0" smtClean="0"/>
          </a:p>
          <a:p>
            <a:r>
              <a:rPr lang="en-US" sz="2000" dirty="0" smtClean="0"/>
              <a:t>High pressure (32 bar)</a:t>
            </a:r>
          </a:p>
          <a:p>
            <a:endParaRPr lang="fr-FR" sz="1000" dirty="0"/>
          </a:p>
          <a:p>
            <a:r>
              <a:rPr lang="fr-FR" sz="2000" dirty="0" smtClean="0"/>
              <a:t>Large </a:t>
            </a:r>
            <a:r>
              <a:rPr lang="fr-FR" sz="2000" dirty="0" err="1" smtClean="0"/>
              <a:t>scale</a:t>
            </a:r>
            <a:r>
              <a:rPr lang="fr-FR" sz="2000" dirty="0" smtClean="0"/>
              <a:t> (760 Nm3/h H2 per unit)</a:t>
            </a:r>
          </a:p>
          <a:p>
            <a:endParaRPr lang="fr-FR" sz="1000" dirty="0"/>
          </a:p>
          <a:p>
            <a:r>
              <a:rPr lang="pt-BR" sz="2000" dirty="0" smtClean="0"/>
              <a:t>4.0 MVA – 3.5MW</a:t>
            </a:r>
          </a:p>
          <a:p>
            <a:pPr>
              <a:buFontTx/>
              <a:buChar char="-"/>
            </a:pPr>
            <a:endParaRPr lang="fr-FR" sz="1000" dirty="0"/>
          </a:p>
          <a:p>
            <a:r>
              <a:rPr lang="en-US" sz="2000" dirty="0" smtClean="0"/>
              <a:t>Consumption 4.3 – 4.6 kWh/Nm3</a:t>
            </a:r>
          </a:p>
          <a:p>
            <a:pPr>
              <a:buFontTx/>
              <a:buChar char="-"/>
            </a:pPr>
            <a:endParaRPr lang="en-US" sz="1000" dirty="0"/>
          </a:p>
          <a:p>
            <a:r>
              <a:rPr lang="en-US" sz="2000" dirty="0" smtClean="0"/>
              <a:t>Proven technology (decades), high reliability and lifespan</a:t>
            </a:r>
          </a:p>
          <a:p>
            <a:pPr marL="342900" indent="-342900">
              <a:buFontTx/>
              <a:buChar char="-"/>
            </a:pPr>
            <a:endParaRPr lang="en-US" sz="1000" dirty="0"/>
          </a:p>
          <a:p>
            <a:r>
              <a:rPr lang="en-US" sz="2000" dirty="0"/>
              <a:t>Flexible operation (25% - 100</a:t>
            </a:r>
            <a:r>
              <a:rPr lang="en-US" sz="2000" dirty="0" smtClean="0"/>
              <a:t>%) </a:t>
            </a:r>
            <a:endParaRPr lang="en-US" sz="2000" dirty="0"/>
          </a:p>
        </p:txBody>
      </p:sp>
      <p:sp>
        <p:nvSpPr>
          <p:cNvPr id="8" name="2 CuadroTexto"/>
          <p:cNvSpPr txBox="1">
            <a:spLocks noChangeArrowheads="1"/>
          </p:cNvSpPr>
          <p:nvPr/>
        </p:nvSpPr>
        <p:spPr bwMode="auto">
          <a:xfrm>
            <a:off x="395536" y="692696"/>
            <a:ext cx="4221540" cy="400110"/>
          </a:xfrm>
          <a:prstGeom prst="rect">
            <a:avLst/>
          </a:prstGeom>
          <a:noFill/>
          <a:ln w="9525">
            <a:noFill/>
            <a:miter lim="800000"/>
            <a:headEnd/>
            <a:tailEnd/>
          </a:ln>
        </p:spPr>
        <p:txBody>
          <a:bodyPr wrap="none">
            <a:spAutoFit/>
          </a:bodyPr>
          <a:lstStyle/>
          <a:p>
            <a:r>
              <a:rPr lang="en-US" sz="2000" b="1" dirty="0" smtClean="0">
                <a:latin typeface="Arial" pitchFamily="34" charset="0"/>
                <a:cs typeface="Arial" pitchFamily="34" charset="0"/>
              </a:rPr>
              <a:t>ELYGRID – Project &amp; Consortium</a:t>
            </a:r>
            <a:endParaRPr lang="en-US" sz="2000" b="1" dirty="0">
              <a:latin typeface="Arial" pitchFamily="34" charset="0"/>
              <a:cs typeface="Arial" pitchFamily="34" charset="0"/>
            </a:endParaRPr>
          </a:p>
        </p:txBody>
      </p:sp>
      <p:pic>
        <p:nvPicPr>
          <p:cNvPr id="2" name="Picture 2"/>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b="6959"/>
          <a:stretch/>
        </p:blipFill>
        <p:spPr bwMode="auto">
          <a:xfrm>
            <a:off x="7224296" y="1334557"/>
            <a:ext cx="1631032" cy="2144769"/>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5"/>
          <p:cNvPicPr>
            <a:picLocks noChangeAspect="1" noChangeArrowheads="1"/>
          </p:cNvPicPr>
          <p:nvPr/>
        </p:nvPicPr>
        <p:blipFill>
          <a:blip r:embed="rId5" cstate="print"/>
          <a:srcRect/>
          <a:stretch>
            <a:fillRect/>
          </a:stretch>
        </p:blipFill>
        <p:spPr bwMode="auto">
          <a:xfrm>
            <a:off x="4571999" y="2780928"/>
            <a:ext cx="3467813" cy="1512168"/>
          </a:xfrm>
          <a:prstGeom prst="rect">
            <a:avLst/>
          </a:prstGeom>
          <a:ln>
            <a:noFill/>
          </a:ln>
          <a:effectLst>
            <a:outerShdw blurRad="292100" dist="139700" dir="2700000" algn="tl" rotWithShape="0">
              <a:srgbClr val="333333">
                <a:alpha val="65000"/>
              </a:srgbClr>
            </a:outerShdw>
          </a:effectLst>
        </p:spPr>
      </p:pic>
      <p:pic>
        <p:nvPicPr>
          <p:cNvPr id="10" name="Picture 3"/>
          <p:cNvPicPr>
            <a:picLocks noChangeAspect="1" noChangeArrowheads="1"/>
          </p:cNvPicPr>
          <p:nvPr/>
        </p:nvPicPr>
        <p:blipFill>
          <a:blip r:embed="rId6" cstate="print"/>
          <a:srcRect/>
          <a:stretch>
            <a:fillRect/>
          </a:stretch>
        </p:blipFill>
        <p:spPr bwMode="auto">
          <a:xfrm>
            <a:off x="7377326" y="3731046"/>
            <a:ext cx="1416168" cy="114287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f1f4fc2d-2dca-48f5-a187-6d422ce5e20a" descr="767A8BDA-EC60-4335-9112-1EE11ED32A5C@home"/>
          <p:cNvPicPr>
            <a:picLocks noChangeAspect="1" noChangeArrowheads="1"/>
          </p:cNvPicPr>
          <p:nvPr/>
        </p:nvPicPr>
        <p:blipFill>
          <a:blip r:embed="rId2" cstate="print"/>
          <a:srcRect/>
          <a:stretch>
            <a:fillRect/>
          </a:stretch>
        </p:blipFill>
        <p:spPr bwMode="auto">
          <a:xfrm>
            <a:off x="0" y="0"/>
            <a:ext cx="9144000" cy="6867525"/>
          </a:xfrm>
          <a:prstGeom prst="rect">
            <a:avLst/>
          </a:prstGeom>
          <a:noFill/>
          <a:ln w="9525">
            <a:noFill/>
            <a:miter lim="800000"/>
            <a:headEnd/>
            <a:tailEnd/>
          </a:ln>
        </p:spPr>
      </p:pic>
      <p:sp>
        <p:nvSpPr>
          <p:cNvPr id="4" name="Text Box 4"/>
          <p:cNvSpPr txBox="1">
            <a:spLocks noChangeArrowheads="1"/>
          </p:cNvSpPr>
          <p:nvPr/>
        </p:nvSpPr>
        <p:spPr bwMode="auto">
          <a:xfrm>
            <a:off x="251520" y="1314341"/>
            <a:ext cx="8568952" cy="400110"/>
          </a:xfrm>
          <a:prstGeom prst="rect">
            <a:avLst/>
          </a:prstGeom>
          <a:noFill/>
          <a:ln w="9525">
            <a:noFill/>
            <a:miter lim="800000"/>
            <a:headEnd/>
            <a:tailEnd/>
          </a:ln>
        </p:spPr>
        <p:txBody>
          <a:bodyPr wrap="square">
            <a:spAutoFit/>
          </a:bodyPr>
          <a:lstStyle/>
          <a:p>
            <a:pPr algn="just">
              <a:spcAft>
                <a:spcPts val="1200"/>
              </a:spcAft>
              <a:defRPr/>
            </a:pPr>
            <a:r>
              <a:rPr lang="en-US" sz="2000" b="1" u="sng" dirty="0" smtClean="0">
                <a:latin typeface="Arial" pitchFamily="34" charset="0"/>
                <a:cs typeface="Arial" pitchFamily="34" charset="0"/>
              </a:rPr>
              <a:t>State of the Art – IHT technology </a:t>
            </a:r>
          </a:p>
        </p:txBody>
      </p:sp>
      <p:sp>
        <p:nvSpPr>
          <p:cNvPr id="8" name="2 CuadroTexto"/>
          <p:cNvSpPr txBox="1">
            <a:spLocks noChangeArrowheads="1"/>
          </p:cNvSpPr>
          <p:nvPr/>
        </p:nvSpPr>
        <p:spPr bwMode="auto">
          <a:xfrm>
            <a:off x="395536" y="692696"/>
            <a:ext cx="4221540" cy="400110"/>
          </a:xfrm>
          <a:prstGeom prst="rect">
            <a:avLst/>
          </a:prstGeom>
          <a:noFill/>
          <a:ln w="9525">
            <a:noFill/>
            <a:miter lim="800000"/>
            <a:headEnd/>
            <a:tailEnd/>
          </a:ln>
        </p:spPr>
        <p:txBody>
          <a:bodyPr wrap="none">
            <a:spAutoFit/>
          </a:bodyPr>
          <a:lstStyle/>
          <a:p>
            <a:r>
              <a:rPr lang="en-US" sz="2000" b="1" dirty="0" smtClean="0">
                <a:latin typeface="Arial" pitchFamily="34" charset="0"/>
                <a:cs typeface="Arial" pitchFamily="34" charset="0"/>
              </a:rPr>
              <a:t>ELYGRID – Project &amp; Consortium</a:t>
            </a:r>
            <a:endParaRPr lang="en-US" sz="2000" b="1" dirty="0">
              <a:latin typeface="Arial" pitchFamily="34" charset="0"/>
              <a:cs typeface="Arial"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372142" y="1844824"/>
            <a:ext cx="4065366" cy="2880320"/>
          </a:xfrm>
          <a:prstGeom prst="rect">
            <a:avLst/>
          </a:prstGeom>
          <a:ln>
            <a:noFill/>
          </a:ln>
          <a:effectLst>
            <a:outerShdw blurRad="292100" dist="139700" dir="2700000" algn="tl" rotWithShape="0">
              <a:srgbClr val="333333">
                <a:alpha val="65000"/>
              </a:srgbClr>
            </a:outerShdw>
          </a:effectLst>
        </p:spPr>
      </p:pic>
      <p:pic>
        <p:nvPicPr>
          <p:cNvPr id="1028" name="Picture 4"/>
          <p:cNvPicPr>
            <a:picLocks noChangeAspect="1" noChangeArrowheads="1"/>
          </p:cNvPicPr>
          <p:nvPr/>
        </p:nvPicPr>
        <p:blipFill>
          <a:blip r:embed="rId4" cstate="print"/>
          <a:srcRect/>
          <a:stretch>
            <a:fillRect/>
          </a:stretch>
        </p:blipFill>
        <p:spPr bwMode="auto">
          <a:xfrm>
            <a:off x="4707430" y="2353642"/>
            <a:ext cx="4098803" cy="3118655"/>
          </a:xfrm>
          <a:prstGeom prst="rect">
            <a:avLst/>
          </a:prstGeom>
          <a:ln>
            <a:noFill/>
          </a:ln>
          <a:effectLst>
            <a:outerShdw blurRad="292100" dist="139700" dir="2700000" algn="tl" rotWithShape="0">
              <a:srgbClr val="333333">
                <a:alpha val="65000"/>
              </a:srgbClr>
            </a:outerShdw>
          </a:effectLst>
        </p:spPr>
      </p:pic>
      <p:sp>
        <p:nvSpPr>
          <p:cNvPr id="10" name="9 CuadroTexto"/>
          <p:cNvSpPr txBox="1"/>
          <p:nvPr/>
        </p:nvSpPr>
        <p:spPr>
          <a:xfrm>
            <a:off x="5286427" y="1558533"/>
            <a:ext cx="3528392" cy="646331"/>
          </a:xfrm>
          <a:prstGeom prst="rect">
            <a:avLst/>
          </a:prstGeom>
          <a:noFill/>
        </p:spPr>
        <p:txBody>
          <a:bodyPr wrap="square" rtlCol="0">
            <a:spAutoFit/>
          </a:bodyPr>
          <a:lstStyle/>
          <a:p>
            <a:pPr algn="r"/>
            <a:r>
              <a:rPr lang="en-US" b="1" dirty="0" smtClean="0"/>
              <a:t>Peru (1965) </a:t>
            </a:r>
            <a:r>
              <a:rPr lang="pt-BR" b="1" dirty="0" smtClean="0"/>
              <a:t>5,200 Nm3/h H2</a:t>
            </a:r>
          </a:p>
          <a:p>
            <a:pPr algn="r"/>
            <a:r>
              <a:rPr lang="pt-BR" b="1" dirty="0" smtClean="0"/>
              <a:t>7 x 3.5 MW – 25MW</a:t>
            </a:r>
          </a:p>
        </p:txBody>
      </p:sp>
      <p:sp>
        <p:nvSpPr>
          <p:cNvPr id="11" name="10 CuadroTexto"/>
          <p:cNvSpPr txBox="1"/>
          <p:nvPr/>
        </p:nvSpPr>
        <p:spPr>
          <a:xfrm>
            <a:off x="395535" y="4870901"/>
            <a:ext cx="4890891" cy="646331"/>
          </a:xfrm>
          <a:prstGeom prst="rect">
            <a:avLst/>
          </a:prstGeom>
          <a:noFill/>
        </p:spPr>
        <p:txBody>
          <a:bodyPr wrap="square" rtlCol="0">
            <a:spAutoFit/>
          </a:bodyPr>
          <a:lstStyle/>
          <a:p>
            <a:r>
              <a:rPr lang="en-US" b="1" dirty="0" smtClean="0"/>
              <a:t>Zimbabwe (1975) </a:t>
            </a:r>
            <a:r>
              <a:rPr lang="pt-BR" b="1" dirty="0" smtClean="0"/>
              <a:t>21,000 Nm3/h H2</a:t>
            </a:r>
          </a:p>
          <a:p>
            <a:r>
              <a:rPr lang="pt-BR" b="1" dirty="0" smtClean="0"/>
              <a:t>28 x 3.5 MW – 100MW</a:t>
            </a:r>
            <a:endParaRPr lang="es-ES"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9aadf1e2-e1f2-4853-8e48-72359f0e9faa" descr="7DB70B62-B7C3-47EC-BFB0-93416AC11B08@home"/>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051" name="2 CuadroTexto"/>
          <p:cNvSpPr txBox="1">
            <a:spLocks noChangeArrowheads="1"/>
          </p:cNvSpPr>
          <p:nvPr/>
        </p:nvSpPr>
        <p:spPr bwMode="auto">
          <a:xfrm>
            <a:off x="2987824" y="116632"/>
            <a:ext cx="3595664" cy="1323439"/>
          </a:xfrm>
          <a:prstGeom prst="rect">
            <a:avLst/>
          </a:prstGeom>
          <a:noFill/>
          <a:ln w="9525">
            <a:noFill/>
            <a:miter lim="800000"/>
            <a:headEnd/>
            <a:tailEnd/>
          </a:ln>
        </p:spPr>
        <p:txBody>
          <a:bodyPr wrap="none">
            <a:spAutoFit/>
          </a:bodyPr>
          <a:lstStyle/>
          <a:p>
            <a:r>
              <a:rPr lang="es-ES_tradnl" sz="8000" dirty="0" smtClean="0">
                <a:solidFill>
                  <a:schemeClr val="bg1"/>
                </a:solidFill>
                <a:latin typeface="Calibri" pitchFamily="34" charset="0"/>
              </a:rPr>
              <a:t>ELYGRID</a:t>
            </a:r>
            <a:endParaRPr lang="es-ES" sz="8000" dirty="0">
              <a:solidFill>
                <a:schemeClr val="bg1"/>
              </a:solidFill>
              <a:latin typeface="Calibri" pitchFamily="34" charset="0"/>
            </a:endParaRPr>
          </a:p>
        </p:txBody>
      </p:sp>
      <p:sp>
        <p:nvSpPr>
          <p:cNvPr id="2053" name="Rectangle 5"/>
          <p:cNvSpPr>
            <a:spLocks noChangeArrowheads="1"/>
          </p:cNvSpPr>
          <p:nvPr/>
        </p:nvSpPr>
        <p:spPr bwMode="auto">
          <a:xfrm>
            <a:off x="467544" y="1772816"/>
            <a:ext cx="7992888" cy="6155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Improvements to Integrate High </a:t>
            </a:r>
            <a:r>
              <a:rPr kumimoji="0" lang="en-US" sz="1700" b="1" i="1"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en-US" sz="17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Pressure Alkaline </a:t>
            </a:r>
            <a:r>
              <a:rPr kumimoji="0" lang="en-US" sz="1700" b="1" i="1"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Electrolyzers</a:t>
            </a:r>
            <a:r>
              <a:rPr kumimoji="0" lang="en-US" sz="17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for Electricity/H2 production from Renewable Energies to Balance the GRID </a:t>
            </a:r>
            <a:endParaRPr kumimoji="0" lang="en-US" sz="17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5"/>
          <p:cNvSpPr>
            <a:spLocks noChangeArrowheads="1"/>
          </p:cNvSpPr>
          <p:nvPr/>
        </p:nvSpPr>
        <p:spPr bwMode="auto">
          <a:xfrm>
            <a:off x="395536" y="2586390"/>
            <a:ext cx="7992888" cy="270843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Index</a:t>
            </a:r>
          </a:p>
          <a:p>
            <a:pPr marL="0" marR="0" lvl="0" indent="0" defTabSz="914400" rtl="0" eaLnBrk="1" fontAlgn="base" latinLnBrk="0" hangingPunct="1">
              <a:lnSpc>
                <a:spcPct val="100000"/>
              </a:lnSpc>
              <a:spcBef>
                <a:spcPct val="0"/>
              </a:spcBef>
              <a:spcAft>
                <a:spcPct val="0"/>
              </a:spcAft>
              <a:buClrTx/>
              <a:buSzTx/>
              <a:buFontTx/>
              <a:buNone/>
              <a:tabLst/>
            </a:pPr>
            <a:endParaRPr kumimoji="0" lang="en-US" sz="2400" b="1"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914400" lvl="1" indent="-457200">
              <a:buFont typeface="+mj-lt"/>
              <a:buAutoNum type="arabicPeriod"/>
            </a:pPr>
            <a:r>
              <a:rPr lang="en-US" sz="2400" dirty="0" smtClean="0">
                <a:solidFill>
                  <a:schemeClr val="bg2"/>
                </a:solidFill>
                <a:latin typeface="Arial" pitchFamily="34" charset="0"/>
                <a:cs typeface="Arial" pitchFamily="34" charset="0"/>
              </a:rPr>
              <a:t>Project &amp; Consortium</a:t>
            </a:r>
          </a:p>
          <a:p>
            <a:pPr marL="914400" lvl="1" indent="-457200">
              <a:buFont typeface="+mj-lt"/>
              <a:buAutoNum type="arabicPeriod"/>
            </a:pPr>
            <a:r>
              <a:rPr lang="en-US" sz="2400" dirty="0" smtClean="0">
                <a:latin typeface="Arial" pitchFamily="34" charset="0"/>
                <a:cs typeface="Arial" pitchFamily="34" charset="0"/>
              </a:rPr>
              <a:t>Motivation &amp; Goals </a:t>
            </a:r>
          </a:p>
          <a:p>
            <a:pPr marL="914400" lvl="1" indent="-457200">
              <a:buFont typeface="+mj-lt"/>
              <a:buAutoNum type="arabicPeriod"/>
            </a:pPr>
            <a:r>
              <a:rPr kumimoji="0" lang="en-US" sz="2400" u="none" strike="noStrike" cap="none" normalizeH="0" dirty="0" smtClean="0">
                <a:ln>
                  <a:noFill/>
                </a:ln>
                <a:solidFill>
                  <a:schemeClr val="bg2"/>
                </a:solidFill>
                <a:effectLst/>
                <a:latin typeface="Arial" pitchFamily="34" charset="0"/>
                <a:cs typeface="Arial" pitchFamily="34" charset="0"/>
              </a:rPr>
              <a:t>Work package development</a:t>
            </a:r>
          </a:p>
          <a:p>
            <a:pPr marL="914400" lvl="1" indent="-457200">
              <a:buFont typeface="+mj-lt"/>
              <a:buAutoNum type="arabicPeriod"/>
            </a:pPr>
            <a:r>
              <a:rPr lang="en-US" sz="2400" dirty="0" smtClean="0">
                <a:solidFill>
                  <a:schemeClr val="bg2"/>
                </a:solidFill>
                <a:latin typeface="Arial" pitchFamily="34" charset="0"/>
                <a:cs typeface="Arial" pitchFamily="34" charset="0"/>
              </a:rPr>
              <a:t> Expected results</a:t>
            </a:r>
          </a:p>
          <a:p>
            <a:pPr marL="914400" lvl="1" indent="-457200">
              <a:buFont typeface="+mj-lt"/>
              <a:buAutoNum type="arabicPeriod"/>
            </a:pPr>
            <a:r>
              <a:rPr kumimoji="0" lang="en-US" sz="2400" u="none" strike="noStrike" cap="none" normalizeH="0" dirty="0" smtClean="0">
                <a:ln>
                  <a:noFill/>
                </a:ln>
                <a:solidFill>
                  <a:schemeClr val="bg2"/>
                </a:solidFill>
                <a:effectLst/>
                <a:latin typeface="Arial" pitchFamily="34" charset="0"/>
                <a:cs typeface="Arial" pitchFamily="34" charset="0"/>
              </a:rPr>
              <a:t> Continuation plan</a:t>
            </a:r>
            <a:endParaRPr kumimoji="0" lang="en-US" sz="2400" u="none" strike="noStrike" cap="none" normalizeH="0" baseline="0" dirty="0" smtClean="0">
              <a:ln>
                <a:noFill/>
              </a:ln>
              <a:solidFill>
                <a:schemeClr val="bg2"/>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f1f4fc2d-2dca-48f5-a187-6d422ce5e20a" descr="767A8BDA-EC60-4335-9112-1EE11ED32A5C@home"/>
          <p:cNvPicPr>
            <a:picLocks noChangeAspect="1" noChangeArrowheads="1"/>
          </p:cNvPicPr>
          <p:nvPr/>
        </p:nvPicPr>
        <p:blipFill>
          <a:blip r:embed="rId3" cstate="print"/>
          <a:srcRect/>
          <a:stretch>
            <a:fillRect/>
          </a:stretch>
        </p:blipFill>
        <p:spPr bwMode="auto">
          <a:xfrm>
            <a:off x="0" y="0"/>
            <a:ext cx="9144000" cy="6867525"/>
          </a:xfrm>
          <a:prstGeom prst="rect">
            <a:avLst/>
          </a:prstGeom>
          <a:noFill/>
          <a:ln w="9525">
            <a:noFill/>
            <a:miter lim="800000"/>
            <a:headEnd/>
            <a:tailEnd/>
          </a:ln>
        </p:spPr>
      </p:pic>
      <p:sp>
        <p:nvSpPr>
          <p:cNvPr id="8" name="2 CuadroTexto"/>
          <p:cNvSpPr txBox="1">
            <a:spLocks noChangeArrowheads="1"/>
          </p:cNvSpPr>
          <p:nvPr/>
        </p:nvSpPr>
        <p:spPr bwMode="auto">
          <a:xfrm>
            <a:off x="395536" y="692696"/>
            <a:ext cx="3905749" cy="400110"/>
          </a:xfrm>
          <a:prstGeom prst="rect">
            <a:avLst/>
          </a:prstGeom>
          <a:noFill/>
          <a:ln w="9525">
            <a:noFill/>
            <a:miter lim="800000"/>
            <a:headEnd/>
            <a:tailEnd/>
          </a:ln>
        </p:spPr>
        <p:txBody>
          <a:bodyPr wrap="none">
            <a:spAutoFit/>
          </a:bodyPr>
          <a:lstStyle/>
          <a:p>
            <a:r>
              <a:rPr lang="en-US" sz="2000" b="1" dirty="0" smtClean="0">
                <a:latin typeface="Arial" pitchFamily="34" charset="0"/>
                <a:cs typeface="Arial" pitchFamily="34" charset="0"/>
              </a:rPr>
              <a:t>ELYGRID – Motivation &amp; Goals</a:t>
            </a:r>
            <a:endParaRPr lang="en-US" sz="2000" b="1" dirty="0">
              <a:latin typeface="Arial" pitchFamily="34" charset="0"/>
              <a:cs typeface="Arial" pitchFamily="34" charset="0"/>
            </a:endParaRPr>
          </a:p>
        </p:txBody>
      </p:sp>
      <p:sp>
        <p:nvSpPr>
          <p:cNvPr id="7" name="Content Placeholder 2"/>
          <p:cNvSpPr txBox="1">
            <a:spLocks/>
          </p:cNvSpPr>
          <p:nvPr/>
        </p:nvSpPr>
        <p:spPr bwMode="auto">
          <a:xfrm>
            <a:off x="251520" y="1269380"/>
            <a:ext cx="8496944" cy="1079500"/>
          </a:xfrm>
          <a:prstGeom prst="rect">
            <a:avLst/>
          </a:prstGeom>
          <a:noFill/>
          <a:ln w="9525">
            <a:noFill/>
            <a:miter lim="800000"/>
            <a:headEnd/>
            <a:tailEnd/>
          </a:ln>
        </p:spPr>
        <p:txBody>
          <a:bodyPr/>
          <a:lstStyle/>
          <a:p>
            <a:pPr algn="just" defTabSz="457200" eaLnBrk="1" hangingPunct="1">
              <a:buClr>
                <a:srgbClr val="194C84"/>
              </a:buClr>
              <a:buFont typeface="Arial" charset="0"/>
              <a:buNone/>
              <a:defRPr/>
            </a:pPr>
            <a:r>
              <a:rPr lang="en-US" sz="2200" kern="0" dirty="0" smtClean="0">
                <a:latin typeface="Calibri" panose="020F0502020204030204" pitchFamily="34" charset="0"/>
              </a:rPr>
              <a:t>Contributing </a:t>
            </a:r>
            <a:r>
              <a:rPr lang="en-US" sz="2200" kern="0" dirty="0">
                <a:latin typeface="Calibri" pitchFamily="34" charset="0"/>
              </a:rPr>
              <a:t>to the </a:t>
            </a:r>
            <a:r>
              <a:rPr lang="en-US" sz="2200" b="1" kern="0" dirty="0">
                <a:latin typeface="Calibri" pitchFamily="34" charset="0"/>
              </a:rPr>
              <a:t>reduction of the total cost </a:t>
            </a:r>
            <a:r>
              <a:rPr lang="en-US" sz="2200" kern="0" dirty="0">
                <a:latin typeface="Calibri" pitchFamily="34" charset="0"/>
              </a:rPr>
              <a:t>of hydrogen produced via electrolysis coupled to renewable energy sources (mainly wind turbines), and focusing on </a:t>
            </a:r>
            <a:r>
              <a:rPr lang="en-US" sz="2200" b="1" kern="0" dirty="0">
                <a:latin typeface="Calibri" pitchFamily="34" charset="0"/>
              </a:rPr>
              <a:t>mega watt size electrolyzers </a:t>
            </a:r>
            <a:r>
              <a:rPr lang="en-US" sz="2200" kern="0" dirty="0">
                <a:latin typeface="Calibri" pitchFamily="34" charset="0"/>
              </a:rPr>
              <a:t>(from 0,5 MW and up). </a:t>
            </a:r>
          </a:p>
          <a:p>
            <a:pPr algn="just" defTabSz="457200" eaLnBrk="1" hangingPunct="1">
              <a:buClr>
                <a:srgbClr val="194C84"/>
              </a:buClr>
              <a:buFont typeface="Arial" charset="0"/>
              <a:buNone/>
              <a:defRPr/>
            </a:pPr>
            <a:endParaRPr lang="en-US" sz="2200" b="1" kern="0" dirty="0">
              <a:latin typeface="Calibri" pitchFamily="34" charset="0"/>
            </a:endParaRPr>
          </a:p>
        </p:txBody>
      </p:sp>
      <p:pic>
        <p:nvPicPr>
          <p:cNvPr id="9" name="Picture 7"/>
          <p:cNvPicPr>
            <a:picLocks noChangeAspect="1" noChangeArrowheads="1"/>
          </p:cNvPicPr>
          <p:nvPr/>
        </p:nvPicPr>
        <p:blipFill>
          <a:blip r:embed="rId4" cstate="print"/>
          <a:srcRect/>
          <a:stretch>
            <a:fillRect/>
          </a:stretch>
        </p:blipFill>
        <p:spPr bwMode="auto">
          <a:xfrm>
            <a:off x="4537770" y="2446740"/>
            <a:ext cx="4138686" cy="2710452"/>
          </a:xfrm>
          <a:prstGeom prst="rect">
            <a:avLst/>
          </a:prstGeom>
          <a:ln>
            <a:noFill/>
          </a:ln>
          <a:effectLst>
            <a:outerShdw blurRad="292100" dist="139700" dir="2700000" algn="tl" rotWithShape="0">
              <a:srgbClr val="333333">
                <a:alpha val="65000"/>
              </a:srgbClr>
            </a:outerShdw>
          </a:effectLst>
        </p:spPr>
      </p:pic>
      <p:sp>
        <p:nvSpPr>
          <p:cNvPr id="10" name="Content Placeholder 2"/>
          <p:cNvSpPr txBox="1">
            <a:spLocks/>
          </p:cNvSpPr>
          <p:nvPr/>
        </p:nvSpPr>
        <p:spPr bwMode="auto">
          <a:xfrm>
            <a:off x="250701" y="2420888"/>
            <a:ext cx="4105275" cy="3095625"/>
          </a:xfrm>
          <a:prstGeom prst="rect">
            <a:avLst/>
          </a:prstGeom>
          <a:noFill/>
          <a:ln w="9525">
            <a:noFill/>
            <a:miter lim="800000"/>
            <a:headEnd/>
            <a:tailEnd/>
          </a:ln>
        </p:spPr>
        <p:txBody>
          <a:bodyPr/>
          <a:lstStyle/>
          <a:p>
            <a:pPr defTabSz="457200" eaLnBrk="1" hangingPunct="1">
              <a:buClr>
                <a:srgbClr val="194C84"/>
              </a:buClr>
              <a:buFont typeface="Arial" charset="0"/>
              <a:buNone/>
              <a:defRPr/>
            </a:pPr>
            <a:r>
              <a:rPr lang="en-US" sz="2200" b="1" kern="0" dirty="0">
                <a:latin typeface="Calibri" pitchFamily="34" charset="0"/>
                <a:ea typeface="+mn-ea"/>
              </a:rPr>
              <a:t>MAIN DRIVERS</a:t>
            </a:r>
            <a:r>
              <a:rPr lang="en-US" sz="2200" b="1" kern="0" dirty="0" smtClean="0">
                <a:latin typeface="Calibri" pitchFamily="34" charset="0"/>
                <a:ea typeface="+mn-ea"/>
              </a:rPr>
              <a:t>:</a:t>
            </a:r>
          </a:p>
          <a:p>
            <a:pPr defTabSz="457200" eaLnBrk="1" hangingPunct="1">
              <a:buClr>
                <a:srgbClr val="194C84"/>
              </a:buClr>
              <a:buFont typeface="Arial" charset="0"/>
              <a:buNone/>
              <a:defRPr/>
            </a:pPr>
            <a:r>
              <a:rPr lang="en-US" sz="2200" kern="0" dirty="0" smtClean="0">
                <a:latin typeface="Calibri" pitchFamily="34" charset="0"/>
                <a:ea typeface="+mn-ea"/>
              </a:rPr>
              <a:t>Big </a:t>
            </a:r>
            <a:r>
              <a:rPr lang="en-US" sz="2200" kern="0" dirty="0">
                <a:latin typeface="Calibri" pitchFamily="34" charset="0"/>
                <a:ea typeface="+mn-ea"/>
              </a:rPr>
              <a:t>size alkaline </a:t>
            </a:r>
            <a:r>
              <a:rPr lang="en-US" sz="2200" kern="0" dirty="0" smtClean="0">
                <a:latin typeface="Calibri" pitchFamily="34" charset="0"/>
                <a:ea typeface="+mn-ea"/>
              </a:rPr>
              <a:t>electrolyzers</a:t>
            </a:r>
            <a:endParaRPr lang="en-US" sz="2200" kern="0" dirty="0">
              <a:latin typeface="Calibri" pitchFamily="34" charset="0"/>
              <a:ea typeface="+mn-ea"/>
            </a:endParaRPr>
          </a:p>
          <a:p>
            <a:pPr defTabSz="457200" eaLnBrk="1" hangingPunct="1">
              <a:buClr>
                <a:srgbClr val="194C84"/>
              </a:buClr>
              <a:buFont typeface="Arial" charset="0"/>
              <a:buNone/>
              <a:defRPr/>
            </a:pPr>
            <a:endParaRPr lang="en-US" sz="1000" kern="0" dirty="0" smtClean="0">
              <a:latin typeface="Calibri" pitchFamily="34" charset="0"/>
              <a:ea typeface="+mn-ea"/>
            </a:endParaRPr>
          </a:p>
          <a:p>
            <a:pPr defTabSz="457200" eaLnBrk="1" hangingPunct="1">
              <a:buClr>
                <a:srgbClr val="194C84"/>
              </a:buClr>
              <a:buFont typeface="Arial" charset="0"/>
              <a:buNone/>
              <a:defRPr/>
            </a:pPr>
            <a:r>
              <a:rPr lang="en-US" sz="2200" kern="0" dirty="0" smtClean="0">
                <a:latin typeface="Calibri" pitchFamily="34" charset="0"/>
                <a:ea typeface="+mn-ea"/>
              </a:rPr>
              <a:t>Leitmotiv</a:t>
            </a:r>
            <a:r>
              <a:rPr lang="en-US" sz="2200" kern="0" dirty="0">
                <a:latin typeface="Calibri" pitchFamily="34" charset="0"/>
                <a:ea typeface="+mn-ea"/>
              </a:rPr>
              <a:t>: reduction of Total Cost of Ownership (TCO)</a:t>
            </a:r>
          </a:p>
          <a:p>
            <a:pPr defTabSz="457200" eaLnBrk="1" hangingPunct="1">
              <a:buClr>
                <a:srgbClr val="194C84"/>
              </a:buClr>
              <a:buFont typeface="Arial" charset="0"/>
              <a:buNone/>
              <a:defRPr/>
            </a:pPr>
            <a:endParaRPr lang="en-US" sz="1000" kern="0" dirty="0">
              <a:latin typeface="Calibri" pitchFamily="34" charset="0"/>
            </a:endParaRPr>
          </a:p>
          <a:p>
            <a:pPr defTabSz="457200" eaLnBrk="1" hangingPunct="1">
              <a:buClr>
                <a:srgbClr val="194C84"/>
              </a:buClr>
              <a:buFont typeface="Arial" charset="0"/>
              <a:buNone/>
              <a:defRPr/>
            </a:pPr>
            <a:r>
              <a:rPr lang="en-US" sz="2200" kern="0" dirty="0" smtClean="0">
                <a:latin typeface="Calibri" pitchFamily="34" charset="0"/>
                <a:ea typeface="+mn-ea"/>
              </a:rPr>
              <a:t>Prototyping </a:t>
            </a:r>
            <a:r>
              <a:rPr lang="en-US" sz="2200" kern="0" dirty="0">
                <a:latin typeface="Calibri" pitchFamily="34" charset="0"/>
                <a:ea typeface="+mn-ea"/>
              </a:rPr>
              <a:t>and testing with intermittent feeding</a:t>
            </a:r>
          </a:p>
          <a:p>
            <a:pPr defTabSz="457200" eaLnBrk="1" hangingPunct="1">
              <a:buClr>
                <a:srgbClr val="194C84"/>
              </a:buClr>
              <a:buFont typeface="Arial" charset="0"/>
              <a:buNone/>
              <a:defRPr/>
            </a:pPr>
            <a:endParaRPr lang="en-US" sz="1000" kern="0" dirty="0" smtClean="0">
              <a:latin typeface="Calibri" pitchFamily="34" charset="0"/>
              <a:ea typeface="+mn-ea"/>
            </a:endParaRPr>
          </a:p>
          <a:p>
            <a:pPr defTabSz="457200" eaLnBrk="1" hangingPunct="1">
              <a:buClr>
                <a:srgbClr val="194C84"/>
              </a:buClr>
              <a:buFont typeface="Arial" charset="0"/>
              <a:buNone/>
              <a:defRPr/>
            </a:pPr>
            <a:r>
              <a:rPr lang="en-US" sz="2200" kern="0" dirty="0" smtClean="0">
                <a:latin typeface="Calibri" pitchFamily="34" charset="0"/>
                <a:ea typeface="+mn-ea"/>
              </a:rPr>
              <a:t>Industrialization </a:t>
            </a:r>
            <a:r>
              <a:rPr lang="en-US" sz="2200" kern="0" dirty="0">
                <a:latin typeface="Calibri" pitchFamily="34" charset="0"/>
                <a:ea typeface="+mn-ea"/>
              </a:rPr>
              <a:t>and market oriented approach</a:t>
            </a:r>
          </a:p>
        </p:txBody>
      </p:sp>
      <p:sp>
        <p:nvSpPr>
          <p:cNvPr id="11" name="Content Placeholder 2"/>
          <p:cNvSpPr txBox="1">
            <a:spLocks/>
          </p:cNvSpPr>
          <p:nvPr/>
        </p:nvSpPr>
        <p:spPr bwMode="auto">
          <a:xfrm>
            <a:off x="4643189" y="5229200"/>
            <a:ext cx="4105275" cy="360362"/>
          </a:xfrm>
          <a:prstGeom prst="rect">
            <a:avLst/>
          </a:prstGeom>
          <a:noFill/>
          <a:ln w="9525">
            <a:noFill/>
            <a:miter lim="800000"/>
            <a:headEnd/>
            <a:tailEnd/>
          </a:ln>
        </p:spPr>
        <p:txBody>
          <a:bodyPr/>
          <a:lstStyle/>
          <a:p>
            <a:pPr algn="r" defTabSz="457200" eaLnBrk="1" hangingPunct="1">
              <a:buClr>
                <a:srgbClr val="194C84"/>
              </a:buClr>
              <a:buFont typeface="Arial" charset="0"/>
              <a:buNone/>
              <a:defRPr/>
            </a:pPr>
            <a:r>
              <a:rPr lang="en-US" sz="1600" b="1" i="1" kern="0" dirty="0">
                <a:latin typeface="Calibri" pitchFamily="34" charset="0"/>
                <a:ea typeface="+mn-ea"/>
              </a:rPr>
              <a:t>IHT electrolyser – 3.5MW – 760Nm</a:t>
            </a:r>
            <a:r>
              <a:rPr lang="en-US" sz="1600" b="1" i="1" kern="0" baseline="30000" dirty="0">
                <a:latin typeface="Calibri" pitchFamily="34" charset="0"/>
                <a:ea typeface="+mn-ea"/>
              </a:rPr>
              <a:t>3</a:t>
            </a:r>
            <a:r>
              <a:rPr lang="en-US" sz="1600" b="1" i="1" kern="0" dirty="0">
                <a:latin typeface="Calibri" pitchFamily="34" charset="0"/>
                <a:ea typeface="+mn-ea"/>
              </a:rPr>
              <a:t>/h H</a:t>
            </a:r>
            <a:r>
              <a:rPr lang="en-US" sz="1600" b="1" i="1" kern="0" baseline="-25000" dirty="0">
                <a:latin typeface="Calibri" pitchFamily="34" charset="0"/>
                <a:ea typeface="+mn-ea"/>
              </a:rPr>
              <a:t>2</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f1f4fc2d-2dca-48f5-a187-6d422ce5e20a" descr="767A8BDA-EC60-4335-9112-1EE11ED32A5C@home"/>
          <p:cNvPicPr>
            <a:picLocks noChangeAspect="1" noChangeArrowheads="1"/>
          </p:cNvPicPr>
          <p:nvPr/>
        </p:nvPicPr>
        <p:blipFill>
          <a:blip r:embed="rId3" cstate="print"/>
          <a:srcRect/>
          <a:stretch>
            <a:fillRect/>
          </a:stretch>
        </p:blipFill>
        <p:spPr bwMode="auto">
          <a:xfrm>
            <a:off x="0" y="0"/>
            <a:ext cx="9144000" cy="6867525"/>
          </a:xfrm>
          <a:prstGeom prst="rect">
            <a:avLst/>
          </a:prstGeom>
          <a:noFill/>
          <a:ln w="9525">
            <a:noFill/>
            <a:miter lim="800000"/>
            <a:headEnd/>
            <a:tailEnd/>
          </a:ln>
        </p:spPr>
      </p:pic>
      <p:sp>
        <p:nvSpPr>
          <p:cNvPr id="8" name="2 CuadroTexto"/>
          <p:cNvSpPr txBox="1">
            <a:spLocks noChangeArrowheads="1"/>
          </p:cNvSpPr>
          <p:nvPr/>
        </p:nvSpPr>
        <p:spPr bwMode="auto">
          <a:xfrm>
            <a:off x="395536" y="692696"/>
            <a:ext cx="3905749" cy="400110"/>
          </a:xfrm>
          <a:prstGeom prst="rect">
            <a:avLst/>
          </a:prstGeom>
          <a:noFill/>
          <a:ln w="9525">
            <a:noFill/>
            <a:miter lim="800000"/>
            <a:headEnd/>
            <a:tailEnd/>
          </a:ln>
        </p:spPr>
        <p:txBody>
          <a:bodyPr wrap="none">
            <a:spAutoFit/>
          </a:bodyPr>
          <a:lstStyle/>
          <a:p>
            <a:r>
              <a:rPr lang="en-US" sz="2000" b="1" dirty="0" smtClean="0">
                <a:latin typeface="Arial" pitchFamily="34" charset="0"/>
                <a:cs typeface="Arial" pitchFamily="34" charset="0"/>
              </a:rPr>
              <a:t>ELYGRID – Motivation &amp; Goals</a:t>
            </a:r>
            <a:endParaRPr lang="en-US" sz="2000" b="1" dirty="0">
              <a:latin typeface="Arial" pitchFamily="34" charset="0"/>
              <a:cs typeface="Arial" pitchFamily="34" charset="0"/>
            </a:endParaRPr>
          </a:p>
        </p:txBody>
      </p:sp>
      <p:sp>
        <p:nvSpPr>
          <p:cNvPr id="12" name="Content Placeholder 2"/>
          <p:cNvSpPr txBox="1">
            <a:spLocks/>
          </p:cNvSpPr>
          <p:nvPr/>
        </p:nvSpPr>
        <p:spPr bwMode="auto">
          <a:xfrm>
            <a:off x="242257" y="1295673"/>
            <a:ext cx="8711952" cy="5373687"/>
          </a:xfrm>
          <a:prstGeom prst="rect">
            <a:avLst/>
          </a:prstGeom>
          <a:noFill/>
          <a:ln w="9525">
            <a:noFill/>
            <a:miter lim="800000"/>
            <a:headEnd/>
            <a:tailEnd/>
          </a:ln>
        </p:spPr>
        <p:txBody>
          <a:bodyPr/>
          <a:lstStyle/>
          <a:p>
            <a:pPr defTabSz="457200">
              <a:buClr>
                <a:srgbClr val="194C84"/>
              </a:buClr>
              <a:defRPr/>
            </a:pPr>
            <a:r>
              <a:rPr lang="en-GB" sz="2400" b="1" kern="0" dirty="0">
                <a:latin typeface="Calibri" pitchFamily="34" charset="0"/>
                <a:ea typeface="+mn-ea"/>
              </a:rPr>
              <a:t>Correlation to MAIP (AA2):</a:t>
            </a:r>
          </a:p>
          <a:p>
            <a:pPr marL="261938" lvl="1" indent="-174625" defTabSz="457200" eaLnBrk="1" hangingPunct="1">
              <a:buClr>
                <a:srgbClr val="008000"/>
              </a:buClr>
              <a:buFont typeface="Arial" charset="0"/>
              <a:buChar char="–"/>
              <a:defRPr/>
            </a:pPr>
            <a:r>
              <a:rPr lang="en-US" sz="2000" b="1" i="1" kern="0" dirty="0">
                <a:latin typeface="Calibri" pitchFamily="34" charset="0"/>
                <a:ea typeface="+mn-ea"/>
              </a:rPr>
              <a:t>Quantitative targets in MAIP </a:t>
            </a:r>
          </a:p>
          <a:p>
            <a:pPr marL="261938" lvl="1" indent="-174625" defTabSz="457200" eaLnBrk="1" hangingPunct="1">
              <a:buClr>
                <a:srgbClr val="008000"/>
              </a:buClr>
              <a:buFont typeface="Arial" charset="0"/>
              <a:buChar char="–"/>
              <a:defRPr/>
            </a:pPr>
            <a:endParaRPr lang="en-US" sz="2000" b="1" i="1" kern="0" dirty="0">
              <a:latin typeface="Calibri" pitchFamily="34" charset="0"/>
              <a:ea typeface="+mn-ea"/>
            </a:endParaRPr>
          </a:p>
          <a:p>
            <a:pPr marL="261938" lvl="1" indent="-174625" defTabSz="457200" eaLnBrk="1" hangingPunct="1">
              <a:buClr>
                <a:srgbClr val="008000"/>
              </a:buClr>
              <a:buFont typeface="Arial" charset="0"/>
              <a:buChar char="–"/>
              <a:defRPr/>
            </a:pPr>
            <a:endParaRPr lang="en-US" sz="2000" b="1" i="1" kern="0" dirty="0">
              <a:latin typeface="Calibri" pitchFamily="34" charset="0"/>
              <a:ea typeface="+mn-ea"/>
            </a:endParaRPr>
          </a:p>
          <a:p>
            <a:pPr marL="261938" lvl="1" indent="-174625" defTabSz="457200" eaLnBrk="1" hangingPunct="1">
              <a:buClr>
                <a:srgbClr val="008000"/>
              </a:buClr>
              <a:buFont typeface="Arial" charset="0"/>
              <a:buChar char="–"/>
              <a:defRPr/>
            </a:pPr>
            <a:endParaRPr lang="en-US" sz="2000" b="1" i="1" kern="0" dirty="0">
              <a:latin typeface="Calibri" pitchFamily="34" charset="0"/>
              <a:ea typeface="+mn-ea"/>
            </a:endParaRPr>
          </a:p>
          <a:p>
            <a:pPr marL="261938" lvl="1" indent="-174625" defTabSz="457200" eaLnBrk="1" hangingPunct="1">
              <a:buClr>
                <a:srgbClr val="008000"/>
              </a:buClr>
              <a:buFont typeface="Arial" charset="0"/>
              <a:buChar char="–"/>
              <a:defRPr/>
            </a:pPr>
            <a:endParaRPr lang="en-US" sz="2000" b="1" i="1" kern="0" dirty="0">
              <a:latin typeface="Calibri" pitchFamily="34" charset="0"/>
              <a:ea typeface="+mn-ea"/>
            </a:endParaRPr>
          </a:p>
          <a:p>
            <a:pPr marL="261938" lvl="1" indent="-174625" defTabSz="457200" eaLnBrk="1" hangingPunct="1">
              <a:buClr>
                <a:srgbClr val="008000"/>
              </a:buClr>
              <a:buFont typeface="Arial" charset="0"/>
              <a:buChar char="–"/>
              <a:defRPr/>
            </a:pPr>
            <a:r>
              <a:rPr lang="en-US" sz="2000" b="1" i="1" kern="0" dirty="0">
                <a:latin typeface="Calibri" pitchFamily="34" charset="0"/>
                <a:ea typeface="+mn-ea"/>
              </a:rPr>
              <a:t>Priorities of the MAIP application areas – Hydrogen Production &amp; Distribution</a:t>
            </a:r>
          </a:p>
          <a:p>
            <a:pPr marL="174625" lvl="2" defTabSz="457200" eaLnBrk="1" hangingPunct="1">
              <a:buClrTx/>
              <a:defRPr/>
            </a:pPr>
            <a:r>
              <a:rPr lang="en-US" sz="2000" i="1" kern="0" dirty="0">
                <a:latin typeface="Calibri" pitchFamily="34" charset="0"/>
                <a:ea typeface="+mn-ea"/>
              </a:rPr>
              <a:t>“Main emphasis […] on research and development of mature production and storage technologies […] cost-efficient low-temperature </a:t>
            </a:r>
            <a:r>
              <a:rPr lang="en-US" sz="2000" i="1" kern="0" dirty="0" err="1">
                <a:latin typeface="Calibri" pitchFamily="34" charset="0"/>
                <a:ea typeface="+mn-ea"/>
              </a:rPr>
              <a:t>electrolysers</a:t>
            </a:r>
            <a:r>
              <a:rPr lang="en-US" sz="2000" i="1" kern="0" dirty="0">
                <a:latin typeface="Calibri" pitchFamily="34" charset="0"/>
                <a:ea typeface="+mn-ea"/>
              </a:rPr>
              <a:t> adapted for the large-scale use of carbon free electricity”</a:t>
            </a:r>
          </a:p>
          <a:p>
            <a:pPr marL="261938" lvl="1" indent="-174625" defTabSz="457200" eaLnBrk="1" hangingPunct="1">
              <a:buClr>
                <a:srgbClr val="008000"/>
              </a:buClr>
              <a:buFont typeface="Arial" charset="0"/>
              <a:buChar char="–"/>
              <a:defRPr/>
            </a:pPr>
            <a:r>
              <a:rPr lang="en-US" sz="2000" b="1" i="1" kern="0" dirty="0">
                <a:latin typeface="Calibri" pitchFamily="34" charset="0"/>
                <a:ea typeface="+mn-ea"/>
              </a:rPr>
              <a:t>Long term vision</a:t>
            </a:r>
          </a:p>
          <a:p>
            <a:pPr marL="174625" lvl="2" defTabSz="457200" eaLnBrk="1" hangingPunct="1">
              <a:buClrTx/>
              <a:defRPr/>
            </a:pPr>
            <a:r>
              <a:rPr lang="en-US" sz="2000" i="1" kern="0" dirty="0">
                <a:latin typeface="Calibri" pitchFamily="34" charset="0"/>
                <a:ea typeface="+mn-ea"/>
              </a:rPr>
              <a:t>“In the 2050 vision, […] hydrogen will be used as an "energy buffer" to balance the production and demand cycles of intermittent power sources integrating large volumes of renewable energy in the energy system</a:t>
            </a:r>
            <a:r>
              <a:rPr lang="en-US" sz="2000" i="1" kern="0" dirty="0" smtClean="0">
                <a:latin typeface="Calibri" pitchFamily="34" charset="0"/>
                <a:ea typeface="+mn-ea"/>
              </a:rPr>
              <a:t>.”</a:t>
            </a:r>
          </a:p>
          <a:p>
            <a:pPr marL="363538" lvl="2" indent="-188913" defTabSz="457200" eaLnBrk="1" hangingPunct="1">
              <a:buClrTx/>
              <a:buFont typeface="Arial" charset="0"/>
              <a:buChar char="•"/>
              <a:defRPr/>
            </a:pPr>
            <a:endParaRPr lang="en-US" sz="2000" i="1" kern="0" dirty="0">
              <a:latin typeface="Calibri" pitchFamily="34" charset="0"/>
              <a:ea typeface="+mn-ea"/>
            </a:endParaRPr>
          </a:p>
        </p:txBody>
      </p:sp>
      <p:pic>
        <p:nvPicPr>
          <p:cNvPr id="13" name="Picture 5"/>
          <p:cNvPicPr>
            <a:picLocks noChangeAspect="1" noChangeArrowheads="1"/>
          </p:cNvPicPr>
          <p:nvPr/>
        </p:nvPicPr>
        <p:blipFill>
          <a:blip r:embed="rId4" cstate="print"/>
          <a:srcRect/>
          <a:stretch>
            <a:fillRect/>
          </a:stretch>
        </p:blipFill>
        <p:spPr bwMode="auto">
          <a:xfrm>
            <a:off x="251520" y="1988840"/>
            <a:ext cx="8460432" cy="1269065"/>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Elygrid general pp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Elygrid general ppt</Template>
  <TotalTime>3028</TotalTime>
  <Words>1921</Words>
  <Application>Microsoft Office PowerPoint</Application>
  <PresentationFormat>Presentación en pantalla (4:3)</PresentationFormat>
  <Paragraphs>344</Paragraphs>
  <Slides>32</Slides>
  <Notes>22</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32</vt:i4>
      </vt:variant>
    </vt:vector>
  </HeadingPairs>
  <TitlesOfParts>
    <vt:vector size="34" baseType="lpstr">
      <vt:lpstr>Elygrid general ppt</vt:lpstr>
      <vt:lpstr>Hoja de cálculo de Microsoft Office Excel 97-2003</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pmarcuello</dc:creator>
  <cp:lastModifiedBy>pmarcuello</cp:lastModifiedBy>
  <cp:revision>221</cp:revision>
  <cp:lastPrinted>2014-03-31T14:15:48Z</cp:lastPrinted>
  <dcterms:created xsi:type="dcterms:W3CDTF">2012-05-10T11:26:57Z</dcterms:created>
  <dcterms:modified xsi:type="dcterms:W3CDTF">2014-09-30T15:15:30Z</dcterms:modified>
</cp:coreProperties>
</file>