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333" r:id="rId3"/>
    <p:sldId id="335" r:id="rId4"/>
    <p:sldId id="336" r:id="rId5"/>
    <p:sldId id="337" r:id="rId6"/>
    <p:sldId id="374" r:id="rId7"/>
    <p:sldId id="338" r:id="rId8"/>
    <p:sldId id="367" r:id="rId9"/>
    <p:sldId id="342" r:id="rId10"/>
    <p:sldId id="345" r:id="rId11"/>
    <p:sldId id="369" r:id="rId12"/>
    <p:sldId id="368" r:id="rId13"/>
    <p:sldId id="371" r:id="rId14"/>
    <p:sldId id="372" r:id="rId15"/>
    <p:sldId id="373" r:id="rId16"/>
    <p:sldId id="355" r:id="rId17"/>
    <p:sldId id="356" r:id="rId18"/>
    <p:sldId id="357" r:id="rId19"/>
    <p:sldId id="360" r:id="rId20"/>
    <p:sldId id="363" r:id="rId21"/>
    <p:sldId id="364" r:id="rId22"/>
    <p:sldId id="269" r:id="rId23"/>
    <p:sldId id="366" r:id="rId24"/>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8" autoAdjust="0"/>
  </p:normalViewPr>
  <p:slideViewPr>
    <p:cSldViewPr snapToGrid="0">
      <p:cViewPr varScale="1">
        <p:scale>
          <a:sx n="56" d="100"/>
          <a:sy n="56"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26"/>
  <c:chart>
    <c:autoTitleDeleted val="1"/>
    <c:plotArea>
      <c:layout>
        <c:manualLayout>
          <c:layoutTarget val="inner"/>
          <c:xMode val="edge"/>
          <c:yMode val="edge"/>
          <c:x val="6.0972270137626114E-2"/>
          <c:y val="4.5869594736387381E-2"/>
          <c:w val="0.91284253016721328"/>
          <c:h val="0.77895233862904123"/>
        </c:manualLayout>
      </c:layout>
      <c:barChart>
        <c:barDir val="col"/>
        <c:grouping val="clustered"/>
        <c:ser>
          <c:idx val="0"/>
          <c:order val="0"/>
          <c:tx>
            <c:strRef>
              <c:f>Sheet1!$F$1</c:f>
              <c:strCache>
                <c:ptCount val="1"/>
                <c:pt idx="0">
                  <c:v>Asbestos</c:v>
                </c:pt>
              </c:strCache>
            </c:strRef>
          </c:tx>
          <c:spPr>
            <a:solidFill>
              <a:srgbClr val="FF9900"/>
            </a:solidFill>
          </c:spPr>
          <c:val>
            <c:numRef>
              <c:f>Sheet1!$F$2:$F$6</c:f>
              <c:numCache>
                <c:formatCode>General</c:formatCode>
                <c:ptCount val="5"/>
                <c:pt idx="0">
                  <c:v>1.9900000000000013</c:v>
                </c:pt>
                <c:pt idx="1">
                  <c:v>1.9800000000000013</c:v>
                </c:pt>
                <c:pt idx="2">
                  <c:v>2.15</c:v>
                </c:pt>
                <c:pt idx="3">
                  <c:v>2.09</c:v>
                </c:pt>
                <c:pt idx="4">
                  <c:v>2.1</c:v>
                </c:pt>
              </c:numCache>
            </c:numRef>
          </c:val>
        </c:ser>
        <c:ser>
          <c:idx val="1"/>
          <c:order val="1"/>
          <c:tx>
            <c:strRef>
              <c:f>Sheet1!$G$1</c:f>
              <c:strCache>
                <c:ptCount val="1"/>
                <c:pt idx="0">
                  <c:v>Barite thin (500 micron)</c:v>
                </c:pt>
              </c:strCache>
            </c:strRef>
          </c:tx>
          <c:spPr>
            <a:solidFill>
              <a:srgbClr val="00B050"/>
            </a:solidFill>
          </c:spPr>
          <c:val>
            <c:numRef>
              <c:f>Sheet1!$G$2:$G$6</c:f>
              <c:numCache>
                <c:formatCode>General</c:formatCode>
                <c:ptCount val="5"/>
                <c:pt idx="0">
                  <c:v>1.82</c:v>
                </c:pt>
                <c:pt idx="1">
                  <c:v>1.85</c:v>
                </c:pt>
                <c:pt idx="2">
                  <c:v>1.84</c:v>
                </c:pt>
                <c:pt idx="3">
                  <c:v>1.82</c:v>
                </c:pt>
                <c:pt idx="4">
                  <c:v>1.85</c:v>
                </c:pt>
              </c:numCache>
            </c:numRef>
          </c:val>
        </c:ser>
        <c:dLbls/>
        <c:axId val="61931520"/>
        <c:axId val="61933056"/>
      </c:barChart>
      <c:catAx>
        <c:axId val="61931520"/>
        <c:scaling>
          <c:orientation val="minMax"/>
        </c:scaling>
        <c:axPos val="b"/>
        <c:majorTickMark val="none"/>
        <c:tickLblPos val="nextTo"/>
        <c:crossAx val="61933056"/>
        <c:crosses val="autoZero"/>
        <c:auto val="1"/>
        <c:lblAlgn val="ctr"/>
        <c:lblOffset val="100"/>
      </c:catAx>
      <c:valAx>
        <c:axId val="61933056"/>
        <c:scaling>
          <c:orientation val="minMax"/>
          <c:min val="1.6"/>
        </c:scaling>
        <c:axPos val="l"/>
        <c:majorGridlines/>
        <c:title>
          <c:tx>
            <c:rich>
              <a:bodyPr/>
              <a:lstStyle/>
              <a:p>
                <a:pPr>
                  <a:defRPr/>
                </a:pPr>
                <a:r>
                  <a:rPr lang="en-GB"/>
                  <a:t>Potebntial U / V </a:t>
                </a:r>
              </a:p>
            </c:rich>
          </c:tx>
          <c:layout/>
        </c:title>
        <c:numFmt formatCode="General" sourceLinked="1"/>
        <c:tickLblPos val="nextTo"/>
        <c:crossAx val="61931520"/>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0.07018</cdr:x>
      <cdr:y>0.06955</cdr:y>
    </cdr:from>
    <cdr:to>
      <cdr:x>0.16667</cdr:x>
      <cdr:y>0.09488</cdr:y>
    </cdr:to>
    <cdr:sp macro="" textlink="">
      <cdr:nvSpPr>
        <cdr:cNvPr id="2" name="6 Rectángulo"/>
        <cdr:cNvSpPr/>
      </cdr:nvSpPr>
      <cdr:spPr>
        <a:xfrm xmlns:a="http://schemas.openxmlformats.org/drawingml/2006/main">
          <a:off x="576064" y="255410"/>
          <a:ext cx="792088" cy="93035"/>
        </a:xfrm>
        <a:prstGeom xmlns:a="http://schemas.openxmlformats.org/drawingml/2006/main" prst="rect">
          <a:avLst/>
        </a:prstGeom>
        <a:solidFill xmlns:a="http://schemas.openxmlformats.org/drawingml/2006/main">
          <a:srgbClr val="FFC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0.07018</cdr:x>
      <cdr:y>0.12837</cdr:y>
    </cdr:from>
    <cdr:to>
      <cdr:x>0.16667</cdr:x>
      <cdr:y>0.15027</cdr:y>
    </cdr:to>
    <cdr:sp macro="" textlink="">
      <cdr:nvSpPr>
        <cdr:cNvPr id="3" name="8 Rectángulo"/>
        <cdr:cNvSpPr/>
      </cdr:nvSpPr>
      <cdr:spPr>
        <a:xfrm xmlns:a="http://schemas.openxmlformats.org/drawingml/2006/main">
          <a:off x="576064" y="471434"/>
          <a:ext cx="792088" cy="80419"/>
        </a:xfrm>
        <a:prstGeom xmlns:a="http://schemas.openxmlformats.org/drawingml/2006/main" prst="rect">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0.16667</cdr:x>
      <cdr:y>0.03922</cdr:y>
    </cdr:from>
    <cdr:to>
      <cdr:x>0.35088</cdr:x>
      <cdr:y>0.11905</cdr:y>
    </cdr:to>
    <cdr:sp macro="" textlink="">
      <cdr:nvSpPr>
        <cdr:cNvPr id="4" name="10 Rectángulo"/>
        <cdr:cNvSpPr/>
      </cdr:nvSpPr>
      <cdr:spPr>
        <a:xfrm xmlns:a="http://schemas.openxmlformats.org/drawingml/2006/main">
          <a:off x="1368152" y="144016"/>
          <a:ext cx="151216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Old membrane</a:t>
          </a:r>
          <a:endParaRPr lang="de-CH" sz="1200" dirty="0"/>
        </a:p>
      </cdr:txBody>
    </cdr:sp>
  </cdr:relSizeAnchor>
  <cdr:relSizeAnchor xmlns:cdr="http://schemas.openxmlformats.org/drawingml/2006/chartDrawing">
    <cdr:from>
      <cdr:x>0.16667</cdr:x>
      <cdr:y>0.08776</cdr:y>
    </cdr:from>
    <cdr:to>
      <cdr:x>0.48246</cdr:x>
      <cdr:y>0.16759</cdr:y>
    </cdr:to>
    <cdr:sp macro="" textlink="">
      <cdr:nvSpPr>
        <cdr:cNvPr id="5" name="11 Rectángulo"/>
        <cdr:cNvSpPr/>
      </cdr:nvSpPr>
      <cdr:spPr>
        <a:xfrm xmlns:a="http://schemas.openxmlformats.org/drawingml/2006/main">
          <a:off x="1368152" y="322273"/>
          <a:ext cx="259228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New membrane</a:t>
          </a:r>
          <a:endParaRPr lang="de-CH"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79361E52-7835-4C7D-91EB-6557B60EF473}" type="datetimeFigureOut">
              <a:rPr lang="es-ES" smtClean="0"/>
              <a:pPr/>
              <a:t>30/09/2014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4" y="9430090"/>
            <a:ext cx="2945659" cy="496411"/>
          </a:xfrm>
          <a:prstGeom prst="rect">
            <a:avLst/>
          </a:prstGeom>
        </p:spPr>
        <p:txBody>
          <a:bodyPr vert="horz" lIns="91440" tIns="45720" rIns="91440" bIns="45720" rtlCol="0" anchor="b"/>
          <a:lstStyle>
            <a:lvl1pPr algn="r">
              <a:defRPr sz="1200"/>
            </a:lvl1pPr>
          </a:lstStyle>
          <a:p>
            <a:fld id="{060BC171-DC71-48BF-B0BF-4C5BBE9A1A97}" type="slidenum">
              <a:rPr lang="es-ES" smtClean="0"/>
              <a:pPr/>
              <a:t>‹Nº›</a:t>
            </a:fld>
            <a:endParaRPr lang="es-ES"/>
          </a:p>
        </p:txBody>
      </p:sp>
    </p:spTree>
    <p:extLst>
      <p:ext uri="{BB962C8B-B14F-4D97-AF65-F5344CB8AC3E}">
        <p14:creationId xmlns:p14="http://schemas.microsoft.com/office/powerpoint/2010/main" xmlns="" val="1472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ES" dirty="0"/>
          </a:p>
        </p:txBody>
      </p:sp>
      <p:sp>
        <p:nvSpPr>
          <p:cNvPr id="4" name="Marcador de número de diapositiva 3"/>
          <p:cNvSpPr>
            <a:spLocks noGrp="1"/>
          </p:cNvSpPr>
          <p:nvPr>
            <p:ph type="sldNum" sz="quarter" idx="10"/>
          </p:nvPr>
        </p:nvSpPr>
        <p:spPr/>
        <p:txBody>
          <a:bodyPr/>
          <a:lstStyle/>
          <a:p>
            <a:fld id="{060BC171-DC71-48BF-B0BF-4C5BBE9A1A97}" type="slidenum">
              <a:rPr lang="es-ES" smtClean="0"/>
              <a:pPr/>
              <a:t>1</a:t>
            </a:fld>
            <a:endParaRPr lang="es-ES"/>
          </a:p>
        </p:txBody>
      </p:sp>
    </p:spTree>
    <p:extLst>
      <p:ext uri="{BB962C8B-B14F-4D97-AF65-F5344CB8AC3E}">
        <p14:creationId xmlns:p14="http://schemas.microsoft.com/office/powerpoint/2010/main" xmlns="" val="143131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10</a:t>
            </a:fld>
            <a:endParaRPr lang="es-ES"/>
          </a:p>
        </p:txBody>
      </p:sp>
    </p:spTree>
    <p:extLst>
      <p:ext uri="{BB962C8B-B14F-4D97-AF65-F5344CB8AC3E}">
        <p14:creationId xmlns:p14="http://schemas.microsoft.com/office/powerpoint/2010/main" xmlns="" val="315530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11</a:t>
            </a:fld>
            <a:endParaRPr lang="es-ES"/>
          </a:p>
        </p:txBody>
      </p:sp>
    </p:spTree>
    <p:extLst>
      <p:ext uri="{BB962C8B-B14F-4D97-AF65-F5344CB8AC3E}">
        <p14:creationId xmlns:p14="http://schemas.microsoft.com/office/powerpoint/2010/main" xmlns="" val="152840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baseline="0"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12</a:t>
            </a:fld>
            <a:endParaRPr lang="es-ES"/>
          </a:p>
        </p:txBody>
      </p:sp>
    </p:spTree>
    <p:extLst>
      <p:ext uri="{BB962C8B-B14F-4D97-AF65-F5344CB8AC3E}">
        <p14:creationId xmlns:p14="http://schemas.microsoft.com/office/powerpoint/2010/main" xmlns="" val="210988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None/>
            </a:pP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13</a:t>
            </a:fld>
            <a:endParaRPr lang="es-ES"/>
          </a:p>
        </p:txBody>
      </p:sp>
    </p:spTree>
    <p:extLst>
      <p:ext uri="{BB962C8B-B14F-4D97-AF65-F5344CB8AC3E}">
        <p14:creationId xmlns:p14="http://schemas.microsoft.com/office/powerpoint/2010/main" xmlns="" val="270268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14</a:t>
            </a:fld>
            <a:endParaRPr lang="es-ES"/>
          </a:p>
        </p:txBody>
      </p:sp>
    </p:spTree>
    <p:extLst>
      <p:ext uri="{BB962C8B-B14F-4D97-AF65-F5344CB8AC3E}">
        <p14:creationId xmlns:p14="http://schemas.microsoft.com/office/powerpoint/2010/main" xmlns="" val="317929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15</a:t>
            </a:fld>
            <a:endParaRPr lang="es-ES"/>
          </a:p>
        </p:txBody>
      </p:sp>
    </p:spTree>
    <p:extLst>
      <p:ext uri="{BB962C8B-B14F-4D97-AF65-F5344CB8AC3E}">
        <p14:creationId xmlns:p14="http://schemas.microsoft.com/office/powerpoint/2010/main" xmlns="" val="156165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xmlns="" val="143710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17</a:t>
            </a:fld>
            <a:endParaRPr lang="es-ES"/>
          </a:p>
        </p:txBody>
      </p:sp>
    </p:spTree>
    <p:extLst>
      <p:ext uri="{BB962C8B-B14F-4D97-AF65-F5344CB8AC3E}">
        <p14:creationId xmlns:p14="http://schemas.microsoft.com/office/powerpoint/2010/main" xmlns="" val="266528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18</a:t>
            </a:fld>
            <a:endParaRPr lang="es-ES"/>
          </a:p>
        </p:txBody>
      </p:sp>
    </p:spTree>
    <p:extLst>
      <p:ext uri="{BB962C8B-B14F-4D97-AF65-F5344CB8AC3E}">
        <p14:creationId xmlns:p14="http://schemas.microsoft.com/office/powerpoint/2010/main" xmlns="" val="651722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19</a:t>
            </a:fld>
            <a:endParaRPr lang="es-ES"/>
          </a:p>
        </p:txBody>
      </p:sp>
    </p:spTree>
    <p:extLst>
      <p:ext uri="{BB962C8B-B14F-4D97-AF65-F5344CB8AC3E}">
        <p14:creationId xmlns:p14="http://schemas.microsoft.com/office/powerpoint/2010/main" xmlns="" val="325704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a:t>
            </a:fld>
            <a:endParaRPr lang="es-ES"/>
          </a:p>
        </p:txBody>
      </p:sp>
    </p:spTree>
    <p:extLst>
      <p:ext uri="{BB962C8B-B14F-4D97-AF65-F5344CB8AC3E}">
        <p14:creationId xmlns:p14="http://schemas.microsoft.com/office/powerpoint/2010/main" xmlns="" val="90735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20</a:t>
            </a:fld>
            <a:endParaRPr lang="es-ES"/>
          </a:p>
        </p:txBody>
      </p:sp>
    </p:spTree>
    <p:extLst>
      <p:ext uri="{BB962C8B-B14F-4D97-AF65-F5344CB8AC3E}">
        <p14:creationId xmlns:p14="http://schemas.microsoft.com/office/powerpoint/2010/main" xmlns="" val="2177636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21</a:t>
            </a:fld>
            <a:endParaRPr lang="es-ES"/>
          </a:p>
        </p:txBody>
      </p:sp>
    </p:spTree>
    <p:extLst>
      <p:ext uri="{BB962C8B-B14F-4D97-AF65-F5344CB8AC3E}">
        <p14:creationId xmlns:p14="http://schemas.microsoft.com/office/powerpoint/2010/main" xmlns="" val="99916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60BC171-DC71-48BF-B0BF-4C5BBE9A1A97}" type="slidenum">
              <a:rPr lang="es-ES" smtClean="0"/>
              <a:pPr/>
              <a:t>22</a:t>
            </a:fld>
            <a:endParaRPr lang="es-ES"/>
          </a:p>
        </p:txBody>
      </p:sp>
    </p:spTree>
    <p:extLst>
      <p:ext uri="{BB962C8B-B14F-4D97-AF65-F5344CB8AC3E}">
        <p14:creationId xmlns:p14="http://schemas.microsoft.com/office/powerpoint/2010/main" xmlns="" val="286714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60BC171-DC71-48BF-B0BF-4C5BBE9A1A97}" type="slidenum">
              <a:rPr lang="es-ES" smtClean="0"/>
              <a:pPr/>
              <a:t>23</a:t>
            </a:fld>
            <a:endParaRPr lang="es-ES"/>
          </a:p>
        </p:txBody>
      </p:sp>
    </p:spTree>
    <p:extLst>
      <p:ext uri="{BB962C8B-B14F-4D97-AF65-F5344CB8AC3E}">
        <p14:creationId xmlns:p14="http://schemas.microsoft.com/office/powerpoint/2010/main" xmlns="" val="19282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3</a:t>
            </a:fld>
            <a:endParaRPr lang="es-ES"/>
          </a:p>
        </p:txBody>
      </p:sp>
    </p:spTree>
    <p:extLst>
      <p:ext uri="{BB962C8B-B14F-4D97-AF65-F5344CB8AC3E}">
        <p14:creationId xmlns:p14="http://schemas.microsoft.com/office/powerpoint/2010/main" xmlns="" val="246497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4</a:t>
            </a:fld>
            <a:endParaRPr lang="es-ES"/>
          </a:p>
        </p:txBody>
      </p:sp>
    </p:spTree>
    <p:extLst>
      <p:ext uri="{BB962C8B-B14F-4D97-AF65-F5344CB8AC3E}">
        <p14:creationId xmlns:p14="http://schemas.microsoft.com/office/powerpoint/2010/main" xmlns="" val="312709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5</a:t>
            </a:fld>
            <a:endParaRPr lang="es-ES"/>
          </a:p>
        </p:txBody>
      </p:sp>
    </p:spTree>
    <p:extLst>
      <p:ext uri="{BB962C8B-B14F-4D97-AF65-F5344CB8AC3E}">
        <p14:creationId xmlns:p14="http://schemas.microsoft.com/office/powerpoint/2010/main" xmlns="" val="57137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6</a:t>
            </a:fld>
            <a:endParaRPr lang="es-ES"/>
          </a:p>
        </p:txBody>
      </p:sp>
    </p:spTree>
    <p:extLst>
      <p:ext uri="{BB962C8B-B14F-4D97-AF65-F5344CB8AC3E}">
        <p14:creationId xmlns:p14="http://schemas.microsoft.com/office/powerpoint/2010/main" xmlns="" val="347814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sz="2400" i="1" dirty="0" smtClean="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7</a:t>
            </a:fld>
            <a:endParaRPr lang="es-ES"/>
          </a:p>
        </p:txBody>
      </p:sp>
    </p:spTree>
    <p:extLst>
      <p:ext uri="{BB962C8B-B14F-4D97-AF65-F5344CB8AC3E}">
        <p14:creationId xmlns:p14="http://schemas.microsoft.com/office/powerpoint/2010/main" xmlns="" val="33145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8</a:t>
            </a:fld>
            <a:endParaRPr lang="es-ES"/>
          </a:p>
        </p:txBody>
      </p:sp>
    </p:spTree>
    <p:extLst>
      <p:ext uri="{BB962C8B-B14F-4D97-AF65-F5344CB8AC3E}">
        <p14:creationId xmlns:p14="http://schemas.microsoft.com/office/powerpoint/2010/main" xmlns="" val="340880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pPr algn="just">
              <a:spcAft>
                <a:spcPts val="1200"/>
              </a:spcAft>
              <a:buFontTx/>
              <a:buChar char="-"/>
              <a:defRPr/>
            </a:pPr>
            <a:endParaRPr lang="en-US" sz="1200" dirty="0" smtClean="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9</a:t>
            </a:fld>
            <a:endParaRPr lang="es-ES"/>
          </a:p>
        </p:txBody>
      </p:sp>
    </p:spTree>
    <p:extLst>
      <p:ext uri="{BB962C8B-B14F-4D97-AF65-F5344CB8AC3E}">
        <p14:creationId xmlns:p14="http://schemas.microsoft.com/office/powerpoint/2010/main" xmlns="" val="78331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22A6051-9137-4805-8DE5-E9194E0B711A}"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12FE5C-DB3F-4E81-A9D8-3D1AA8788F9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E19330C-8ED7-4A37-A752-B73C5D96ACEA}"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65CF70-5435-4938-9927-973BFAC4FCA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E0C8C97-4F14-4217-A6B7-D3D3CAF1AD6E}"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F9FF87-3B61-4C8F-B690-16C484158C9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EFDAC43-1D9F-4EDF-BB33-542AD40CF5D9}"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D76661-979B-4B22-8BCD-D3EFE1859F5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7AE72CA-F3AE-43C8-BA36-9C8072E194DB}" type="datetimeFigureOut">
              <a:rPr lang="es-ES"/>
              <a:pPr>
                <a:defRPr/>
              </a:pPr>
              <a:t>30/09/2014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714479-F6D0-46CE-92D1-8546A65AD0D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DB4C02F-8E3F-46EC-8ACB-FCD66E7F1BC3}"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055755-9CE6-4DB3-8CEC-D76DA0299F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9CC29C4-473A-4EB9-AC87-53D01243F2A2}" type="datetimeFigureOut">
              <a:rPr lang="es-ES"/>
              <a:pPr>
                <a:defRPr/>
              </a:pPr>
              <a:t>30/09/2014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27F57D0-C049-430A-ACEE-3B1A4E09005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E70FEB0-B759-4922-86FC-70A6626BE141}" type="datetimeFigureOut">
              <a:rPr lang="es-ES"/>
              <a:pPr>
                <a:defRPr/>
              </a:pPr>
              <a:t>30/09/2014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E027B3C-7AF6-4AAE-B3E7-BEDC167F0E9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8D10544-860D-4E67-A403-0B5D83ACFF11}" type="datetimeFigureOut">
              <a:rPr lang="es-ES"/>
              <a:pPr>
                <a:defRPr/>
              </a:pPr>
              <a:t>30/09/2014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835A5D2-E43E-4DC9-B254-2ADEA462B54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64EF40-6A49-48A7-9F39-56A2AC8D5F63}"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C9A4874-8E9F-4581-9E5A-A1DF79B921F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7D91E9-07AB-4E1E-8B3B-E618B55F42E7}" type="datetimeFigureOut">
              <a:rPr lang="es-ES"/>
              <a:pPr>
                <a:defRPr/>
              </a:pPr>
              <a:t>30/09/2014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299F310-AE02-4CDB-8F54-416D73D3409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124EAA-8156-478D-9D40-E7925C3CD47F}" type="datetimeFigureOut">
              <a:rPr lang="es-ES"/>
              <a:pPr>
                <a:defRPr/>
              </a:pPr>
              <a:t>30/09/2014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688091-249A-4C86-A147-EC177D8E2F3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hyperlink" Target="http://www.fch-ju.eu/page/publication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fch-ju.eu/" TargetMode="External"/><Relationship Id="rId5" Type="http://schemas.openxmlformats.org/officeDocument/2006/relationships/hyperlink" Target="http://www.hidrogenoaragon.org/" TargetMode="External"/><Relationship Id="rId4" Type="http://schemas.openxmlformats.org/officeDocument/2006/relationships/hyperlink" Target="http://www.elygrid.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www.elygrid.com/"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elygri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849761"/>
            <a:ext cx="79928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i="1" dirty="0">
                <a:latin typeface="Arial" pitchFamily="34" charset="0"/>
                <a:ea typeface="Times New Roman" pitchFamily="18" charset="0"/>
                <a:cs typeface="Arial" pitchFamily="34" charset="0"/>
              </a:rPr>
              <a:t>Renewable energy balancing : The </a:t>
            </a:r>
            <a:r>
              <a:rPr lang="en-US" sz="2400" b="1" i="1" dirty="0" err="1" smtClean="0">
                <a:latin typeface="Arial" pitchFamily="34" charset="0"/>
                <a:ea typeface="Times New Roman" pitchFamily="18" charset="0"/>
                <a:cs typeface="Arial" pitchFamily="34" charset="0"/>
              </a:rPr>
              <a:t>ElyGrid</a:t>
            </a:r>
            <a:r>
              <a:rPr lang="en-US" sz="2400" b="1" i="1" dirty="0" smtClean="0">
                <a:latin typeface="Arial" pitchFamily="34" charset="0"/>
                <a:ea typeface="Times New Roman" pitchFamily="18" charset="0"/>
                <a:cs typeface="Arial" pitchFamily="34" charset="0"/>
              </a:rPr>
              <a:t> Project</a:t>
            </a:r>
            <a:endParaRPr lang="en-US" sz="2400" b="1" i="1" dirty="0">
              <a:latin typeface="Arial" pitchFamily="34" charset="0"/>
              <a:ea typeface="Times New Roman" pitchFamily="18" charset="0"/>
              <a:cs typeface="Arial" pitchFamily="34" charset="0"/>
            </a:endParaRPr>
          </a:p>
        </p:txBody>
      </p:sp>
      <p:sp>
        <p:nvSpPr>
          <p:cNvPr id="7" name="Rectangle 5"/>
          <p:cNvSpPr>
            <a:spLocks noChangeArrowheads="1"/>
          </p:cNvSpPr>
          <p:nvPr/>
        </p:nvSpPr>
        <p:spPr bwMode="auto">
          <a:xfrm>
            <a:off x="683568" y="2761910"/>
            <a:ext cx="7992888"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spcBef>
                <a:spcPts val="600"/>
              </a:spcBef>
            </a:pPr>
            <a:r>
              <a:rPr lang="es-ES" sz="2400" b="1" dirty="0"/>
              <a:t>SHFCA 6th </a:t>
            </a:r>
            <a:r>
              <a:rPr lang="es-ES" sz="2400" b="1" dirty="0" err="1"/>
              <a:t>Annual</a:t>
            </a:r>
            <a:r>
              <a:rPr lang="es-ES" sz="2400" b="1" dirty="0"/>
              <a:t> </a:t>
            </a:r>
            <a:r>
              <a:rPr lang="es-ES" sz="2400" b="1" dirty="0" err="1" smtClean="0"/>
              <a:t>Conference</a:t>
            </a:r>
            <a:endParaRPr lang="es-ES" sz="2400" b="1" dirty="0" smtClean="0"/>
          </a:p>
          <a:p>
            <a:pPr algn="ctr">
              <a:spcBef>
                <a:spcPts val="600"/>
              </a:spcBef>
            </a:pPr>
            <a:r>
              <a:rPr lang="en-US" sz="2400" dirty="0" smtClean="0"/>
              <a:t>Smarter </a:t>
            </a:r>
            <a:r>
              <a:rPr lang="en-US" sz="2400" dirty="0"/>
              <a:t>Energy with Hydrogen &amp; Fuel Cells</a:t>
            </a:r>
          </a:p>
          <a:p>
            <a:pPr marL="361950" indent="-361950" algn="ctr" defTabSz="966788">
              <a:spcBef>
                <a:spcPts val="600"/>
              </a:spcBef>
            </a:pPr>
            <a:endParaRPr lang="fr-BE" altLang="fr-FR" sz="1100" i="1" dirty="0" smtClean="0">
              <a:latin typeface="Calibri" pitchFamily="34" charset="0"/>
            </a:endParaRPr>
          </a:p>
          <a:p>
            <a:pPr marL="361950" indent="-361950" algn="ctr" defTabSz="966788">
              <a:spcBef>
                <a:spcPts val="600"/>
              </a:spcBef>
            </a:pPr>
            <a:r>
              <a:rPr lang="fr-BE" altLang="fr-FR" sz="2000" i="1" dirty="0" smtClean="0">
                <a:latin typeface="Calibri" pitchFamily="34" charset="0"/>
              </a:rPr>
              <a:t>Fernando Palacín</a:t>
            </a:r>
          </a:p>
          <a:p>
            <a:pPr marL="361950" indent="-361950" algn="ctr" defTabSz="966788">
              <a:spcBef>
                <a:spcPts val="600"/>
              </a:spcBef>
            </a:pPr>
            <a:r>
              <a:rPr lang="en-US" altLang="fr-FR" sz="2000" i="1" dirty="0" smtClean="0">
                <a:latin typeface="Calibri" pitchFamily="34" charset="0"/>
              </a:rPr>
              <a:t>Foundation</a:t>
            </a:r>
            <a:r>
              <a:rPr lang="fr-BE" altLang="fr-FR" sz="2000" i="1" dirty="0" smtClean="0">
                <a:latin typeface="Calibri" pitchFamily="34" charset="0"/>
              </a:rPr>
              <a:t> for the </a:t>
            </a:r>
            <a:r>
              <a:rPr lang="fr-BE" altLang="fr-FR" sz="2000" i="1" dirty="0" err="1" smtClean="0">
                <a:latin typeface="Calibri" pitchFamily="34" charset="0"/>
              </a:rPr>
              <a:t>Development</a:t>
            </a:r>
            <a:r>
              <a:rPr lang="fr-BE" altLang="fr-FR" sz="2000" i="1" dirty="0" smtClean="0">
                <a:latin typeface="Calibri" pitchFamily="34" charset="0"/>
              </a:rPr>
              <a:t> of New </a:t>
            </a:r>
            <a:r>
              <a:rPr lang="fr-BE" altLang="fr-FR" sz="2000" i="1" dirty="0" err="1" smtClean="0">
                <a:latin typeface="Calibri" pitchFamily="34" charset="0"/>
              </a:rPr>
              <a:t>Hydrogen</a:t>
            </a:r>
            <a:r>
              <a:rPr lang="fr-BE" altLang="fr-FR" sz="2000" i="1" dirty="0" smtClean="0">
                <a:latin typeface="Calibri" pitchFamily="34" charset="0"/>
              </a:rPr>
              <a:t> Technologies in Aragon</a:t>
            </a:r>
          </a:p>
          <a:p>
            <a:pPr marL="361950" indent="-361950" algn="ctr" defTabSz="966788">
              <a:spcBef>
                <a:spcPts val="600"/>
              </a:spcBef>
            </a:pPr>
            <a:endParaRPr lang="fr-BE" altLang="fr-FR" sz="2000" i="1" dirty="0" smtClean="0">
              <a:latin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pitchFamily="34" charset="0"/>
                <a:cs typeface="Arial" pitchFamily="34" charset="0"/>
              </a:rPr>
              <a:t>Aberdeen 1</a:t>
            </a:r>
            <a:r>
              <a:rPr kumimoji="0" lang="en-US" sz="2000" b="1" u="none" strike="noStrike" cap="none" normalizeH="0" baseline="30000" dirty="0" smtClean="0">
                <a:ln>
                  <a:noFill/>
                </a:ln>
                <a:solidFill>
                  <a:schemeClr val="tx1"/>
                </a:solidFill>
                <a:effectLst/>
                <a:latin typeface="Arial" pitchFamily="34" charset="0"/>
                <a:cs typeface="Arial" pitchFamily="34" charset="0"/>
              </a:rPr>
              <a:t>st</a:t>
            </a:r>
            <a:r>
              <a:rPr kumimoji="0" lang="en-US" sz="2000" b="1" u="none" strike="noStrike" cap="none" normalizeH="0" baseline="0" dirty="0" smtClean="0">
                <a:ln>
                  <a:noFill/>
                </a:ln>
                <a:solidFill>
                  <a:schemeClr val="tx1"/>
                </a:solidFill>
                <a:effectLst/>
                <a:latin typeface="Arial" pitchFamily="34" charset="0"/>
                <a:cs typeface="Arial" pitchFamily="34" charset="0"/>
              </a:rPr>
              <a:t> – 2</a:t>
            </a:r>
            <a:r>
              <a:rPr kumimoji="0" lang="en-US" sz="2000" b="1" u="none" strike="noStrike" cap="none" normalizeH="0" baseline="30000" dirty="0" smtClean="0">
                <a:ln>
                  <a:noFill/>
                </a:ln>
                <a:solidFill>
                  <a:schemeClr val="tx1"/>
                </a:solidFill>
                <a:effectLst/>
                <a:latin typeface="Arial" pitchFamily="34" charset="0"/>
                <a:cs typeface="Arial" pitchFamily="34" charset="0"/>
              </a:rPr>
              <a:t>sd</a:t>
            </a:r>
            <a:r>
              <a:rPr kumimoji="0" lang="en-US" sz="2000" b="1" u="none" strike="noStrike" cap="none" normalizeH="0" dirty="0" smtClean="0">
                <a:ln>
                  <a:noFill/>
                </a:ln>
                <a:solidFill>
                  <a:schemeClr val="tx1"/>
                </a:solidFill>
                <a:effectLst/>
                <a:latin typeface="Arial" pitchFamily="34" charset="0"/>
                <a:cs typeface="Arial" pitchFamily="34" charset="0"/>
              </a:rPr>
              <a:t> of October 2014</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207117" y="29591"/>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Validation Strategy</a:t>
            </a:r>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4732752" y="4603827"/>
            <a:ext cx="3367640" cy="523220"/>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20097662">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0"/>
          <p:cNvPicPr>
            <a:picLocks noChangeAspect="1" noChangeArrowheads="1"/>
          </p:cNvPicPr>
          <p:nvPr/>
        </p:nvPicPr>
        <p:blipFill>
          <a:blip r:embed="rId8" cstate="print">
            <a:lum bright="10000" contrast="14000"/>
            <a:extLst>
              <a:ext uri="{28A0092B-C50C-407E-A947-70E740481C1C}">
                <a14:useLocalDpi xmlns:a14="http://schemas.microsoft.com/office/drawing/2010/main" xmlns="" val="0"/>
              </a:ext>
            </a:extLst>
          </a:blip>
          <a:srcRect/>
          <a:stretch>
            <a:fillRect/>
          </a:stretch>
        </p:blipFill>
        <p:spPr bwMode="auto">
          <a:xfrm>
            <a:off x="4702866" y="1460829"/>
            <a:ext cx="4117606" cy="3024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19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sp>
        <p:nvSpPr>
          <p:cNvPr id="8" name="Content Placeholder 2"/>
          <p:cNvSpPr txBox="1">
            <a:spLocks/>
          </p:cNvSpPr>
          <p:nvPr/>
        </p:nvSpPr>
        <p:spPr bwMode="auto">
          <a:xfrm>
            <a:off x="250825" y="1340768"/>
            <a:ext cx="8893175" cy="11525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Develop materials for increased KOH temperature and concentration and increase current density (</a:t>
            </a:r>
            <a:r>
              <a:rPr lang="en-US" sz="2000" kern="0" dirty="0">
                <a:latin typeface="Calibri" pitchFamily="34" charset="0"/>
              </a:rPr>
              <a:t>-&gt; </a:t>
            </a:r>
            <a:r>
              <a:rPr lang="en-US" sz="2000" kern="0" dirty="0">
                <a:latin typeface="Calibri" pitchFamily="34" charset="0"/>
                <a:ea typeface="+mn-ea"/>
              </a:rPr>
              <a:t>decrease cell voltage and increase efficiency). </a:t>
            </a:r>
            <a:r>
              <a:rPr lang="en-US" sz="2000" kern="0" dirty="0">
                <a:latin typeface="Calibri" pitchFamily="34" charset="0"/>
              </a:rPr>
              <a:t>Identification of the critical factors for the membrane efficiency.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9" name="Content Placeholder 2"/>
          <p:cNvSpPr txBox="1">
            <a:spLocks/>
          </p:cNvSpPr>
          <p:nvPr/>
        </p:nvSpPr>
        <p:spPr bwMode="auto">
          <a:xfrm>
            <a:off x="251520" y="2420888"/>
            <a:ext cx="4176713" cy="348297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Down selection on materials. Cost and manufacturability assessment</a:t>
            </a:r>
            <a:r>
              <a:rPr lang="en-US" sz="2000" kern="0" dirty="0" smtClean="0">
                <a:latin typeface="Calibri" pitchFamily="34" charset="0"/>
              </a:rPr>
              <a:t>.</a:t>
            </a:r>
          </a:p>
          <a:p>
            <a:pPr defTabSz="457200" eaLnBrk="1" hangingPunct="1">
              <a:buClr>
                <a:srgbClr val="194C84"/>
              </a:buClr>
              <a:defRPr/>
            </a:pPr>
            <a:r>
              <a:rPr lang="en-US" sz="1000" kern="0" dirty="0" smtClean="0">
                <a:latin typeface="Calibri" pitchFamily="34" charset="0"/>
              </a:rPr>
              <a:t> </a:t>
            </a: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Membrane characterization.</a:t>
            </a: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a:latin typeface="Calibri" pitchFamily="34" charset="0"/>
              </a:rPr>
              <a:t>Further experiments (corrosion and electrochemical at operation T and P) in 130 </a:t>
            </a:r>
            <a:r>
              <a:rPr lang="en-US" sz="2000" kern="0" dirty="0" smtClean="0">
                <a:latin typeface="Calibri" pitchFamily="34" charset="0"/>
              </a:rPr>
              <a:t>mm.</a:t>
            </a:r>
            <a:endParaRPr lang="en-US" sz="2000" kern="0" dirty="0">
              <a:latin typeface="Calibri" pitchFamily="34" charset="0"/>
            </a:endParaRP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pic>
        <p:nvPicPr>
          <p:cNvPr id="10" name="Grafik 7"/>
          <p:cNvPicPr>
            <a:picLocks noChangeAspect="1" noChangeArrowheads="1"/>
          </p:cNvPicPr>
          <p:nvPr/>
        </p:nvPicPr>
        <p:blipFill>
          <a:blip r:embed="rId4" cstate="print"/>
          <a:srcRect l="9871" r="9718" b="14583"/>
          <a:stretch>
            <a:fillRect/>
          </a:stretch>
        </p:blipFill>
        <p:spPr bwMode="auto">
          <a:xfrm>
            <a:off x="4433102" y="2493293"/>
            <a:ext cx="4320480" cy="3005011"/>
          </a:xfrm>
          <a:prstGeom prst="rect">
            <a:avLst/>
          </a:prstGeom>
          <a:noFill/>
          <a:ln w="9525">
            <a:noFill/>
            <a:miter lim="800000"/>
            <a:headEnd/>
            <a:tailEnd/>
          </a:ln>
        </p:spPr>
      </p:pic>
    </p:spTree>
    <p:extLst>
      <p:ext uri="{BB962C8B-B14F-4D97-AF65-F5344CB8AC3E}">
        <p14:creationId xmlns:p14="http://schemas.microsoft.com/office/powerpoint/2010/main" xmlns="" val="1274006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graphicFrame>
        <p:nvGraphicFramePr>
          <p:cNvPr id="10" name="Chart 11"/>
          <p:cNvGraphicFramePr>
            <a:graphicFrameLocks/>
          </p:cNvGraphicFramePr>
          <p:nvPr>
            <p:extLst/>
          </p:nvPr>
        </p:nvGraphicFramePr>
        <p:xfrm>
          <a:off x="467544" y="1988840"/>
          <a:ext cx="8208912"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7 Rectángulo"/>
          <p:cNvSpPr/>
          <p:nvPr/>
        </p:nvSpPr>
        <p:spPr>
          <a:xfrm>
            <a:off x="395536" y="1340768"/>
            <a:ext cx="8568952" cy="430887"/>
          </a:xfrm>
          <a:prstGeom prst="rect">
            <a:avLst/>
          </a:prstGeom>
        </p:spPr>
        <p:txBody>
          <a:bodyPr wrap="square">
            <a:spAutoFit/>
          </a:bodyPr>
          <a:lstStyle/>
          <a:p>
            <a:pPr algn="ctr">
              <a:spcBef>
                <a:spcPts val="600"/>
              </a:spcBef>
              <a:spcAft>
                <a:spcPts val="600"/>
              </a:spcAft>
              <a:buSzPct val="100000"/>
            </a:pPr>
            <a:r>
              <a:rPr lang="fr-CH" sz="2200" dirty="0" smtClean="0"/>
              <a:t>Old </a:t>
            </a:r>
            <a:r>
              <a:rPr lang="es-ES_tradnl" sz="2200" dirty="0" smtClean="0"/>
              <a:t>vs</a:t>
            </a:r>
            <a:r>
              <a:rPr lang="pl-PL" sz="2200" dirty="0" smtClean="0"/>
              <a:t> </a:t>
            </a:r>
            <a:r>
              <a:rPr lang="es-ES_tradnl" sz="2200" dirty="0" smtClean="0"/>
              <a:t>new </a:t>
            </a:r>
            <a:r>
              <a:rPr lang="es-ES_tradnl" sz="2200" dirty="0" err="1" smtClean="0"/>
              <a:t>cell</a:t>
            </a:r>
            <a:r>
              <a:rPr lang="es-ES_tradnl" sz="2200" dirty="0" smtClean="0"/>
              <a:t> </a:t>
            </a:r>
            <a:r>
              <a:rPr lang="es-ES_tradnl" sz="2200" dirty="0" err="1" smtClean="0"/>
              <a:t>technology</a:t>
            </a:r>
            <a:r>
              <a:rPr lang="es-ES_tradnl" sz="2200" dirty="0" smtClean="0"/>
              <a:t> a</a:t>
            </a:r>
            <a:r>
              <a:rPr lang="pl-PL" sz="2200" dirty="0" smtClean="0"/>
              <a:t>t working conditions (</a:t>
            </a:r>
            <a:r>
              <a:rPr lang="de-CH" sz="2200" dirty="0" smtClean="0"/>
              <a:t>30 bar, </a:t>
            </a:r>
            <a:r>
              <a:rPr lang="pl-PL" sz="2200" dirty="0" smtClean="0"/>
              <a:t>~ 80 </a:t>
            </a:r>
            <a:r>
              <a:rPr lang="pl-PL" sz="2200" baseline="30000" dirty="0" smtClean="0"/>
              <a:t>o</a:t>
            </a:r>
            <a:r>
              <a:rPr lang="pl-PL" sz="2200" dirty="0" smtClean="0"/>
              <a:t>C)</a:t>
            </a:r>
            <a:endParaRPr lang="de-CH" sz="2200" dirty="0"/>
          </a:p>
        </p:txBody>
      </p:sp>
    </p:spTree>
    <p:extLst>
      <p:ext uri="{BB962C8B-B14F-4D97-AF65-F5344CB8AC3E}">
        <p14:creationId xmlns:p14="http://schemas.microsoft.com/office/powerpoint/2010/main" xmlns="" val="178697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4"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313376" y="1256544"/>
            <a:ext cx="8806560" cy="1692832"/>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Goals</a:t>
            </a:r>
            <a:r>
              <a:rPr lang="en-US" sz="2000" kern="0" dirty="0" smtClean="0">
                <a:latin typeface="Calibri" pitchFamily="34" charset="0"/>
                <a:ea typeface="+mn-ea"/>
              </a:rPr>
              <a:t>: </a:t>
            </a:r>
          </a:p>
          <a:p>
            <a:pPr defTabSz="457200" eaLnBrk="1" hangingPunct="1">
              <a:buClr>
                <a:srgbClr val="194C84"/>
              </a:buClr>
              <a:defRPr/>
            </a:pPr>
            <a:r>
              <a:rPr lang="en-US" sz="2000" kern="0" dirty="0" smtClean="0">
                <a:latin typeface="Calibri" pitchFamily="34" charset="0"/>
                <a:ea typeface="+mn-ea"/>
              </a:rPr>
              <a:t>Study effect </a:t>
            </a:r>
            <a:r>
              <a:rPr lang="en-US" sz="2000" kern="0" dirty="0">
                <a:latin typeface="Calibri" pitchFamily="34" charset="0"/>
                <a:ea typeface="+mn-ea"/>
              </a:rPr>
              <a:t>of </a:t>
            </a:r>
            <a:r>
              <a:rPr lang="en-US" sz="2000" kern="0" dirty="0" smtClean="0">
                <a:latin typeface="Calibri" pitchFamily="34" charset="0"/>
                <a:ea typeface="+mn-ea"/>
              </a:rPr>
              <a:t>electric </a:t>
            </a:r>
            <a:r>
              <a:rPr lang="en-US" sz="2000" kern="0" dirty="0">
                <a:latin typeface="Calibri" pitchFamily="34" charset="0"/>
                <a:ea typeface="+mn-ea"/>
              </a:rPr>
              <a:t>power supply topology on the electrolyzer efficiency at full and partial loads</a:t>
            </a:r>
            <a:r>
              <a:rPr lang="en-US" sz="2000" kern="0" dirty="0" smtClean="0">
                <a:latin typeface="Calibri" pitchFamily="34" charset="0"/>
                <a:ea typeface="+mn-ea"/>
              </a:rPr>
              <a:t>.</a:t>
            </a:r>
          </a:p>
          <a:p>
            <a:pPr defTabSz="457200" eaLnBrk="1" hangingPunct="1">
              <a:buClr>
                <a:srgbClr val="194C84"/>
              </a:buClr>
              <a:defRPr/>
            </a:pPr>
            <a:r>
              <a:rPr lang="en-US" sz="2000" kern="0" dirty="0" smtClean="0">
                <a:latin typeface="Calibri" pitchFamily="34" charset="0"/>
                <a:ea typeface="+mn-ea"/>
              </a:rPr>
              <a:t>Analysis </a:t>
            </a:r>
            <a:r>
              <a:rPr lang="en-US" sz="2000" kern="0" dirty="0">
                <a:latin typeface="Calibri" pitchFamily="34" charset="0"/>
                <a:ea typeface="+mn-ea"/>
              </a:rPr>
              <a:t>of different topologies of power supplies. </a:t>
            </a:r>
            <a:endParaRPr lang="en-US" sz="2000" kern="0" dirty="0" smtClean="0">
              <a:latin typeface="Calibri" pitchFamily="34" charset="0"/>
              <a:ea typeface="+mn-ea"/>
            </a:endParaRPr>
          </a:p>
          <a:p>
            <a:pPr defTabSz="457200" eaLnBrk="1" hangingPunct="1">
              <a:buClr>
                <a:srgbClr val="194C84"/>
              </a:buClr>
              <a:defRPr/>
            </a:pPr>
            <a:r>
              <a:rPr lang="en-US" sz="2000" kern="0" dirty="0" smtClean="0">
                <a:latin typeface="Calibri" pitchFamily="34" charset="0"/>
                <a:ea typeface="+mn-ea"/>
              </a:rPr>
              <a:t>Technical </a:t>
            </a:r>
            <a:r>
              <a:rPr lang="en-US" sz="2000" kern="0" dirty="0">
                <a:latin typeface="Calibri" pitchFamily="34" charset="0"/>
                <a:ea typeface="+mn-ea"/>
              </a:rPr>
              <a:t>requirements to build an electrolyzer power supply emulator/prototype able to match renewable energy electricity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11" name="Content Placeholder 2"/>
          <p:cNvSpPr txBox="1">
            <a:spLocks/>
          </p:cNvSpPr>
          <p:nvPr/>
        </p:nvSpPr>
        <p:spPr bwMode="auto">
          <a:xfrm>
            <a:off x="337440" y="3190268"/>
            <a:ext cx="5890744"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rPr>
              <a:t>Progress</a:t>
            </a:r>
            <a:endParaRPr lang="en-US" sz="2000" b="1" kern="0" dirty="0">
              <a:latin typeface="Calibri" pitchFamily="34" charset="0"/>
            </a:endParaRPr>
          </a:p>
          <a:p>
            <a:pPr defTabSz="457200" eaLnBrk="1" hangingPunct="1">
              <a:buClr>
                <a:srgbClr val="194C84"/>
              </a:buClr>
              <a:defRPr/>
            </a:pPr>
            <a:r>
              <a:rPr lang="en-US" sz="2200" kern="0" dirty="0">
                <a:latin typeface="Calibri" pitchFamily="34" charset="0"/>
              </a:rPr>
              <a:t>Definition, analysis and </a:t>
            </a:r>
            <a:r>
              <a:rPr lang="en-US" sz="2200" kern="0" dirty="0" smtClean="0">
                <a:latin typeface="Calibri" pitchFamily="34" charset="0"/>
              </a:rPr>
              <a:t>simulation of</a:t>
            </a: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8 </a:t>
            </a:r>
            <a:r>
              <a:rPr lang="en-US" sz="2200" kern="0" dirty="0">
                <a:latin typeface="Calibri" pitchFamily="34" charset="0"/>
              </a:rPr>
              <a:t>different power </a:t>
            </a:r>
            <a:r>
              <a:rPr lang="en-US" sz="2200" kern="0" dirty="0" smtClean="0">
                <a:latin typeface="Calibri" pitchFamily="34" charset="0"/>
              </a:rPr>
              <a:t>electronic configurations,</a:t>
            </a:r>
          </a:p>
          <a:p>
            <a:pPr defTabSz="457200" eaLnBrk="1" hangingPunct="1">
              <a:buClr>
                <a:srgbClr val="194C84"/>
              </a:buClr>
              <a:defRPr/>
            </a:pPr>
            <a:r>
              <a:rPr lang="en-US" sz="2200" kern="0" dirty="0" smtClean="0">
                <a:latin typeface="Calibri" pitchFamily="34" charset="0"/>
              </a:rPr>
              <a:t>3 retained</a:t>
            </a:r>
            <a:r>
              <a:rPr lang="en-US" sz="2200" kern="0" dirty="0">
                <a:latin typeface="Calibri" pitchFamily="34" charset="0"/>
              </a:rPr>
              <a:t>, </a:t>
            </a:r>
            <a:r>
              <a:rPr lang="en-US" sz="2200" kern="0" dirty="0" smtClean="0">
                <a:latin typeface="Calibri" pitchFamily="34" charset="0"/>
              </a:rPr>
              <a:t>1 </a:t>
            </a:r>
            <a:r>
              <a:rPr lang="en-US" sz="2200" kern="0" dirty="0">
                <a:latin typeface="Calibri" pitchFamily="34" charset="0"/>
              </a:rPr>
              <a:t>selected</a:t>
            </a:r>
            <a:r>
              <a:rPr lang="en-US" sz="2200" kern="0" dirty="0" smtClean="0">
                <a:latin typeface="Calibri" pitchFamily="34" charset="0"/>
              </a:rPr>
              <a:t>.</a:t>
            </a: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Prototyping completed</a:t>
            </a:r>
            <a:endParaRPr lang="en-US" sz="2200" kern="0" dirty="0">
              <a:latin typeface="Calibri" pitchFamily="34" charset="0"/>
            </a:endParaRPr>
          </a:p>
          <a:p>
            <a:pPr defTabSz="457200" eaLnBrk="1" hangingPunct="1">
              <a:buClr>
                <a:srgbClr val="194C84"/>
              </a:buClr>
              <a:defRPr/>
            </a:pPr>
            <a:endParaRPr lang="en-US" sz="1000" b="1" kern="0" dirty="0" smtClean="0">
              <a:latin typeface="Calibri" pitchFamily="34" charset="0"/>
            </a:endParaRPr>
          </a:p>
          <a:p>
            <a:pPr defTabSz="457200" eaLnBrk="1" hangingPunct="1">
              <a:buClr>
                <a:srgbClr val="194C84"/>
              </a:buClr>
              <a:defRPr/>
            </a:pPr>
            <a:r>
              <a:rPr lang="en-US" sz="2000" b="1" kern="0" dirty="0" smtClean="0">
                <a:latin typeface="Calibri" pitchFamily="34" charset="0"/>
              </a:rPr>
              <a:t>Next Steps:</a:t>
            </a: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Full scale (MW) validation in lab conditions</a:t>
            </a:r>
            <a:endParaRPr lang="en-US" sz="2000" kern="0" dirty="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graphicFrame>
        <p:nvGraphicFramePr>
          <p:cNvPr id="14" name="Objeto 35"/>
          <p:cNvGraphicFramePr>
            <a:graphicFrameLocks/>
          </p:cNvGraphicFramePr>
          <p:nvPr>
            <p:extLst>
              <p:ext uri="{D42A27DB-BD31-4B8C-83A1-F6EECF244321}">
                <p14:modId xmlns:p14="http://schemas.microsoft.com/office/powerpoint/2010/main" xmlns="" val="2543839215"/>
              </p:ext>
            </p:extLst>
          </p:nvPr>
        </p:nvGraphicFramePr>
        <p:xfrm>
          <a:off x="5028440" y="3033600"/>
          <a:ext cx="4115560" cy="2520280"/>
        </p:xfrm>
        <a:graphic>
          <a:graphicData uri="http://schemas.openxmlformats.org/presentationml/2006/ole">
            <p:oleObj spid="_x0000_s2070" r:id="rId5" imgW="5425910" imgH="2651990" progId="Excel.Sheet.8">
              <p:embed/>
            </p:oleObj>
          </a:graphicData>
        </a:graphic>
      </p:graphicFrame>
    </p:spTree>
    <p:extLst>
      <p:ext uri="{BB962C8B-B14F-4D97-AF65-F5344CB8AC3E}">
        <p14:creationId xmlns:p14="http://schemas.microsoft.com/office/powerpoint/2010/main" xmlns="" val="195332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9" name="Content Placeholder 2"/>
          <p:cNvSpPr txBox="1">
            <a:spLocks/>
          </p:cNvSpPr>
          <p:nvPr/>
        </p:nvSpPr>
        <p:spPr bwMode="auto">
          <a:xfrm>
            <a:off x="287337" y="1340768"/>
            <a:ext cx="8893175" cy="1079500"/>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Identify technical improvements related to Balance of Plant (BOP). Improvements on regular O&amp;M actions. Re-design BOP with the objective to reduce the total cost with better functionality.</a:t>
            </a:r>
          </a:p>
        </p:txBody>
      </p:sp>
      <p:sp>
        <p:nvSpPr>
          <p:cNvPr id="11" name="Content Placeholder 2"/>
          <p:cNvSpPr txBox="1">
            <a:spLocks/>
          </p:cNvSpPr>
          <p:nvPr/>
        </p:nvSpPr>
        <p:spPr bwMode="auto">
          <a:xfrm>
            <a:off x="323850" y="2348880"/>
            <a:ext cx="5256262" cy="3789362"/>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Tests in different operating conditions. </a:t>
            </a:r>
            <a:r>
              <a:rPr lang="en-US" sz="2000" kern="0" dirty="0" smtClean="0">
                <a:latin typeface="Calibri" pitchFamily="34" charset="0"/>
              </a:rPr>
              <a:t>QRA.</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Models developed</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Redesign </a:t>
            </a:r>
            <a:r>
              <a:rPr lang="en-US" sz="2000" kern="0" dirty="0">
                <a:latin typeface="Calibri" pitchFamily="34" charset="0"/>
              </a:rPr>
              <a:t>of main </a:t>
            </a:r>
            <a:r>
              <a:rPr lang="en-US" sz="2000" kern="0" dirty="0" smtClean="0">
                <a:latin typeface="Calibri" pitchFamily="34" charset="0"/>
              </a:rPr>
              <a:t>components</a:t>
            </a: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Dimensioning </a:t>
            </a:r>
            <a:r>
              <a:rPr lang="en-US" sz="2000" kern="0" dirty="0">
                <a:latin typeface="Calibri" pitchFamily="34" charset="0"/>
              </a:rPr>
              <a:t>and pre-design of modular </a:t>
            </a:r>
            <a:r>
              <a:rPr lang="en-US" sz="2000" kern="0" dirty="0" smtClean="0">
                <a:latin typeface="Calibri" pitchFamily="34" charset="0"/>
              </a:rPr>
              <a:t>design</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New </a:t>
            </a:r>
            <a:r>
              <a:rPr lang="en-US" sz="2000" kern="0" dirty="0">
                <a:latin typeface="Calibri" pitchFamily="34" charset="0"/>
              </a:rPr>
              <a:t>control </a:t>
            </a:r>
            <a:r>
              <a:rPr lang="en-US" sz="2000" kern="0" dirty="0" smtClean="0">
                <a:latin typeface="Calibri" pitchFamily="34" charset="0"/>
              </a:rPr>
              <a:t>system</a:t>
            </a:r>
          </a:p>
          <a:p>
            <a:pPr defTabSz="457200" eaLnBrk="1" hangingPunct="1">
              <a:buClr>
                <a:srgbClr val="194C84"/>
              </a:buClr>
              <a:defRPr/>
            </a:pPr>
            <a:endParaRPr lang="en-US" sz="400" kern="0" dirty="0" smtClean="0">
              <a:latin typeface="Calibri" pitchFamily="34" charset="0"/>
            </a:endParaRP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smtClean="0">
                <a:latin typeface="Calibri" pitchFamily="34" charset="0"/>
              </a:rPr>
              <a:t>Test </a:t>
            </a:r>
            <a:r>
              <a:rPr lang="en-US" sz="2000" kern="0" dirty="0">
                <a:latin typeface="Calibri" pitchFamily="34" charset="0"/>
              </a:rPr>
              <a:t>new control system in real </a:t>
            </a:r>
            <a:r>
              <a:rPr lang="en-US" sz="2000" kern="0" dirty="0" smtClean="0">
                <a:latin typeface="Calibri" pitchFamily="34" charset="0"/>
              </a:rPr>
              <a:t>operation</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Complete </a:t>
            </a:r>
            <a:r>
              <a:rPr lang="en-US" sz="2000" kern="0" dirty="0">
                <a:latin typeface="Calibri" pitchFamily="34" charset="0"/>
              </a:rPr>
              <a:t>redesign </a:t>
            </a:r>
            <a:r>
              <a:rPr lang="en-US" sz="2000" kern="0" dirty="0" smtClean="0">
                <a:latin typeface="Calibri" pitchFamily="34" charset="0"/>
              </a:rPr>
              <a:t>of MW electrolyser</a:t>
            </a:r>
            <a:endParaRPr lang="en-US" sz="2000" kern="0" dirty="0">
              <a:latin typeface="Calibri" pitchFamily="34" charset="0"/>
            </a:endParaRPr>
          </a:p>
        </p:txBody>
      </p:sp>
      <p:pic>
        <p:nvPicPr>
          <p:cNvPr id="4098" name="Imagen 6"/>
          <p:cNvPicPr>
            <a:picLocks noChangeAspect="1" noChangeArrowheads="1"/>
          </p:cNvPicPr>
          <p:nvPr/>
        </p:nvPicPr>
        <p:blipFill>
          <a:blip r:embed="rId4" cstate="print">
            <a:grayscl/>
          </a:blip>
          <a:srcRect/>
          <a:stretch>
            <a:fillRect/>
          </a:stretch>
        </p:blipFill>
        <p:spPr bwMode="auto">
          <a:xfrm>
            <a:off x="5364088" y="2589164"/>
            <a:ext cx="3744416" cy="2505161"/>
          </a:xfrm>
          <a:prstGeom prst="rect">
            <a:avLst/>
          </a:prstGeom>
          <a:noFill/>
          <a:ln w="9525">
            <a:noFill/>
            <a:miter lim="800000"/>
            <a:headEnd/>
            <a:tailEnd/>
          </a:ln>
        </p:spPr>
      </p:pic>
      <p:sp>
        <p:nvSpPr>
          <p:cNvPr id="14" name="13 Rectángulo"/>
          <p:cNvSpPr/>
          <p:nvPr/>
        </p:nvSpPr>
        <p:spPr>
          <a:xfrm>
            <a:off x="5148064" y="5013176"/>
            <a:ext cx="3995936" cy="553998"/>
          </a:xfrm>
          <a:prstGeom prst="rect">
            <a:avLst/>
          </a:prstGeom>
        </p:spPr>
        <p:txBody>
          <a:bodyPr wrap="square">
            <a:spAutoFit/>
          </a:bodyPr>
          <a:lstStyle/>
          <a:p>
            <a:r>
              <a:rPr lang="en-US" sz="1000" b="1" dirty="0" smtClean="0"/>
              <a:t>NREL (National Renewable Energy Laboratories, USA) entitled “Wind-To-Hydrogen Project: Electrolyzer Capital Cost Study. Technical Report December 2008”</a:t>
            </a:r>
            <a:endParaRPr lang="es-ES" sz="1000" dirty="0"/>
          </a:p>
        </p:txBody>
      </p:sp>
      <p:sp>
        <p:nvSpPr>
          <p:cNvPr id="18" name="17 Flecha curvada hacia arriba"/>
          <p:cNvSpPr/>
          <p:nvPr/>
        </p:nvSpPr>
        <p:spPr bwMode="auto">
          <a:xfrm rot="8164071">
            <a:off x="6014933" y="2521988"/>
            <a:ext cx="1041522" cy="315782"/>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9" name="18 Flecha curvada hacia arriba"/>
          <p:cNvSpPr/>
          <p:nvPr/>
        </p:nvSpPr>
        <p:spPr bwMode="auto">
          <a:xfrm rot="4932046">
            <a:off x="5145234" y="3167336"/>
            <a:ext cx="1036719" cy="317244"/>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820914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pic>
        <p:nvPicPr>
          <p:cNvPr id="10" name="Picture 1031"/>
          <p:cNvPicPr>
            <a:picLocks noChangeAspect="1" noChangeArrowheads="1"/>
          </p:cNvPicPr>
          <p:nvPr/>
        </p:nvPicPr>
        <p:blipFill>
          <a:blip r:embed="rId4" cstate="print"/>
          <a:srcRect/>
          <a:stretch>
            <a:fillRect/>
          </a:stretch>
        </p:blipFill>
        <p:spPr bwMode="auto">
          <a:xfrm>
            <a:off x="0" y="1916832"/>
            <a:ext cx="4486275" cy="2800350"/>
          </a:xfrm>
          <a:prstGeom prst="rect">
            <a:avLst/>
          </a:prstGeom>
          <a:noFill/>
          <a:ln w="9525">
            <a:noFill/>
            <a:miter lim="800000"/>
            <a:headEnd/>
            <a:tailEnd/>
          </a:ln>
        </p:spPr>
      </p:pic>
      <p:pic>
        <p:nvPicPr>
          <p:cNvPr id="12" name="Picture 1032"/>
          <p:cNvPicPr>
            <a:picLocks noChangeAspect="1" noChangeArrowheads="1"/>
          </p:cNvPicPr>
          <p:nvPr/>
        </p:nvPicPr>
        <p:blipFill>
          <a:blip r:embed="rId5" cstate="print"/>
          <a:srcRect/>
          <a:stretch>
            <a:fillRect/>
          </a:stretch>
        </p:blipFill>
        <p:spPr bwMode="auto">
          <a:xfrm>
            <a:off x="4648200" y="2132856"/>
            <a:ext cx="4495800" cy="3297237"/>
          </a:xfrm>
          <a:prstGeom prst="rect">
            <a:avLst/>
          </a:prstGeom>
          <a:noFill/>
          <a:ln w="9525">
            <a:noFill/>
            <a:miter lim="800000"/>
            <a:headEnd/>
            <a:tailEnd/>
          </a:ln>
        </p:spPr>
      </p:pic>
      <p:sp>
        <p:nvSpPr>
          <p:cNvPr id="13" name="12 Rectángulo"/>
          <p:cNvSpPr/>
          <p:nvPr/>
        </p:nvSpPr>
        <p:spPr>
          <a:xfrm>
            <a:off x="323528" y="1340768"/>
            <a:ext cx="3005951" cy="369332"/>
          </a:xfrm>
          <a:prstGeom prst="rect">
            <a:avLst/>
          </a:prstGeom>
        </p:spPr>
        <p:txBody>
          <a:bodyPr wrap="none">
            <a:spAutoFit/>
          </a:bodyPr>
          <a:lstStyle/>
          <a:p>
            <a:r>
              <a:rPr lang="en-US" b="1" dirty="0" smtClean="0">
                <a:solidFill>
                  <a:schemeClr val="tx2"/>
                </a:solidFill>
              </a:rPr>
              <a:t>New mechanical redesign</a:t>
            </a:r>
            <a:endParaRPr lang="es-ES" dirty="0"/>
          </a:p>
        </p:txBody>
      </p:sp>
    </p:spTree>
    <p:extLst>
      <p:ext uri="{BB962C8B-B14F-4D97-AF65-F5344CB8AC3E}">
        <p14:creationId xmlns:p14="http://schemas.microsoft.com/office/powerpoint/2010/main" xmlns="" val="219877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solidFill>
                  <a:prstClr val="black"/>
                </a:solidFill>
                <a:latin typeface="Arial" pitchFamily="34" charset="0"/>
                <a:cs typeface="Arial" pitchFamily="34" charset="0"/>
              </a:rPr>
              <a:t>ELYGRID – WP development. WP 4 – O&amp;M and BOP optimization</a:t>
            </a:r>
            <a:endParaRPr lang="en-US" sz="2000" b="1" dirty="0">
              <a:solidFill>
                <a:prstClr val="black"/>
              </a:solidFill>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rgbClr val="1F497D"/>
                </a:solidFill>
              </a:rPr>
              <a:t>New control system – integration with RREE</a:t>
            </a:r>
            <a:endParaRPr lang="es-ES" dirty="0">
              <a:solidFill>
                <a:prstClr val="black"/>
              </a:solidFill>
            </a:endParaRPr>
          </a:p>
        </p:txBody>
      </p:sp>
      <p:pic>
        <p:nvPicPr>
          <p:cNvPr id="8" name="7 Imagen"/>
          <p:cNvPicPr/>
          <p:nvPr/>
        </p:nvPicPr>
        <p:blipFill>
          <a:blip r:embed="rId4" cstate="print">
            <a:extLst>
              <a:ext uri="{28A0092B-C50C-407E-A947-70E740481C1C}">
                <a14:useLocalDpi xmlns:a14="http://schemas.microsoft.com/office/drawing/2010/main" xmlns="" val="0"/>
              </a:ext>
            </a:extLst>
          </a:blip>
          <a:srcRect l="21758" t="31310" r="22064" b="5591"/>
          <a:stretch>
            <a:fillRect/>
          </a:stretch>
        </p:blipFill>
        <p:spPr bwMode="auto">
          <a:xfrm>
            <a:off x="395536" y="1844824"/>
            <a:ext cx="8424936" cy="3456384"/>
          </a:xfrm>
          <a:prstGeom prst="rect">
            <a:avLst/>
          </a:prstGeom>
          <a:solidFill>
            <a:srgbClr val="FFFFFF"/>
          </a:solidFill>
          <a:ln>
            <a:noFill/>
          </a:ln>
        </p:spPr>
      </p:pic>
      <p:sp>
        <p:nvSpPr>
          <p:cNvPr id="9" name="8 Rectángulo"/>
          <p:cNvSpPr/>
          <p:nvPr/>
        </p:nvSpPr>
        <p:spPr>
          <a:xfrm>
            <a:off x="3707904" y="5301208"/>
            <a:ext cx="2759089" cy="307777"/>
          </a:xfrm>
          <a:prstGeom prst="rect">
            <a:avLst/>
          </a:prstGeom>
        </p:spPr>
        <p:txBody>
          <a:bodyPr wrap="none">
            <a:spAutoFit/>
          </a:bodyPr>
          <a:lstStyle/>
          <a:p>
            <a:r>
              <a:rPr lang="en-US" sz="1400" b="1" dirty="0" smtClean="0">
                <a:solidFill>
                  <a:schemeClr val="tx2"/>
                </a:solidFill>
              </a:rPr>
              <a:t>Consumption estimation (KW)</a:t>
            </a:r>
            <a:endParaRPr lang="es-ES" sz="1400" b="1" dirty="0"/>
          </a:p>
        </p:txBody>
      </p:sp>
    </p:spTree>
    <p:extLst>
      <p:ext uri="{BB962C8B-B14F-4D97-AF65-F5344CB8AC3E}">
        <p14:creationId xmlns:p14="http://schemas.microsoft.com/office/powerpoint/2010/main" xmlns="" val="421011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chemeClr val="tx2"/>
                </a:solidFill>
              </a:rPr>
              <a:t>New control system – integration with RREE</a:t>
            </a:r>
            <a:endParaRPr lang="es-ES" dirty="0"/>
          </a:p>
        </p:txBody>
      </p:sp>
      <p:pic>
        <p:nvPicPr>
          <p:cNvPr id="9" name="8 Imagen"/>
          <p:cNvPicPr/>
          <p:nvPr/>
        </p:nvPicPr>
        <p:blipFill>
          <a:blip r:embed="rId4" cstate="print">
            <a:extLst>
              <a:ext uri="{28A0092B-C50C-407E-A947-70E740481C1C}">
                <a14:useLocalDpi xmlns:a14="http://schemas.microsoft.com/office/drawing/2010/main" xmlns="" val="0"/>
              </a:ext>
            </a:extLst>
          </a:blip>
          <a:srcRect l="21758" t="29726" r="21913" b="6849"/>
          <a:stretch>
            <a:fillRect/>
          </a:stretch>
        </p:blipFill>
        <p:spPr bwMode="auto">
          <a:xfrm>
            <a:off x="395536" y="1742690"/>
            <a:ext cx="8424936" cy="3702534"/>
          </a:xfrm>
          <a:prstGeom prst="rect">
            <a:avLst/>
          </a:prstGeom>
          <a:solidFill>
            <a:srgbClr val="FFFFFF"/>
          </a:solidFill>
          <a:ln>
            <a:noFill/>
          </a:ln>
        </p:spPr>
      </p:pic>
      <p:sp>
        <p:nvSpPr>
          <p:cNvPr id="8" name="7 Rectángulo"/>
          <p:cNvSpPr/>
          <p:nvPr/>
        </p:nvSpPr>
        <p:spPr>
          <a:xfrm>
            <a:off x="4139952" y="5373216"/>
            <a:ext cx="2563522" cy="307777"/>
          </a:xfrm>
          <a:prstGeom prst="rect">
            <a:avLst/>
          </a:prstGeom>
        </p:spPr>
        <p:txBody>
          <a:bodyPr wrap="none">
            <a:spAutoFit/>
          </a:bodyPr>
          <a:lstStyle/>
          <a:p>
            <a:r>
              <a:rPr lang="en-US" sz="1400" b="1" dirty="0" smtClean="0">
                <a:solidFill>
                  <a:schemeClr val="tx2"/>
                </a:solidFill>
              </a:rPr>
              <a:t>Price estimation (</a:t>
            </a:r>
            <a:r>
              <a:rPr lang="en-US" sz="1400" b="1" dirty="0" err="1" smtClean="0">
                <a:solidFill>
                  <a:schemeClr val="tx2"/>
                </a:solidFill>
              </a:rPr>
              <a:t>cEur</a:t>
            </a:r>
            <a:r>
              <a:rPr lang="en-US" sz="1400" b="1" dirty="0" smtClean="0">
                <a:solidFill>
                  <a:schemeClr val="tx2"/>
                </a:solidFill>
              </a:rPr>
              <a:t>/kWh)</a:t>
            </a:r>
            <a:endParaRPr lang="es-ES" sz="1400" b="1" dirty="0"/>
          </a:p>
        </p:txBody>
      </p:sp>
    </p:spTree>
    <p:extLst>
      <p:ext uri="{BB962C8B-B14F-4D97-AF65-F5344CB8AC3E}">
        <p14:creationId xmlns:p14="http://schemas.microsoft.com/office/powerpoint/2010/main" xmlns="" val="304247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20323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5 – Field testing</a:t>
            </a:r>
            <a:endParaRPr lang="en-US" sz="2000" b="1" dirty="0">
              <a:latin typeface="Arial" pitchFamily="34" charset="0"/>
              <a:cs typeface="Arial" pitchFamily="34" charset="0"/>
            </a:endParaRPr>
          </a:p>
        </p:txBody>
      </p:sp>
      <p:sp>
        <p:nvSpPr>
          <p:cNvPr id="10" name="Content Placeholder 2"/>
          <p:cNvSpPr txBox="1">
            <a:spLocks/>
          </p:cNvSpPr>
          <p:nvPr/>
        </p:nvSpPr>
        <p:spPr bwMode="auto">
          <a:xfrm>
            <a:off x="323528" y="1268760"/>
            <a:ext cx="8893175"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r>
              <a:rPr lang="en-US" sz="2000" kern="0" dirty="0">
                <a:latin typeface="Calibri" pitchFamily="34" charset="0"/>
              </a:rPr>
              <a:t>	</a:t>
            </a:r>
            <a:r>
              <a:rPr lang="en-US" sz="2000" kern="0" dirty="0" smtClean="0">
                <a:latin typeface="Calibri" pitchFamily="34" charset="0"/>
              </a:rPr>
              <a:t>	</a:t>
            </a:r>
            <a:r>
              <a:rPr lang="en-US" sz="2000" kern="0" dirty="0" smtClean="0">
                <a:latin typeface="Calibri" pitchFamily="34" charset="0"/>
                <a:ea typeface="+mn-ea"/>
              </a:rPr>
              <a:t>Implementation of field trials for electrolyzer integrated with RES.</a:t>
            </a:r>
          </a:p>
          <a:p>
            <a:pPr defTabSz="457200" eaLnBrk="1" hangingPunct="1">
              <a:buClr>
                <a:srgbClr val="194C84"/>
              </a:buClr>
              <a:buFont typeface="Arial" charset="0"/>
              <a:buNone/>
              <a:defRPr/>
            </a:pPr>
            <a:r>
              <a:rPr lang="en-US" sz="2000" b="1" kern="0" dirty="0" smtClean="0">
                <a:latin typeface="Calibri" pitchFamily="34" charset="0"/>
              </a:rPr>
              <a:t>Progress		</a:t>
            </a:r>
            <a:r>
              <a:rPr lang="en-US" sz="2000" kern="0" dirty="0" smtClean="0">
                <a:latin typeface="Calibri" pitchFamily="34" charset="0"/>
              </a:rPr>
              <a:t>New cell technology tested at 1:1 scale with promising results</a:t>
            </a:r>
          </a:p>
          <a:p>
            <a:pPr defTabSz="457200" eaLnBrk="1" hangingPunct="1">
              <a:buClr>
                <a:srgbClr val="194C84"/>
              </a:buClr>
              <a:buFont typeface="Arial" charset="0"/>
              <a:buNone/>
              <a:defRPr/>
            </a:pPr>
            <a:r>
              <a:rPr lang="en-US" sz="2000" kern="0" dirty="0" smtClean="0">
                <a:latin typeface="Calibri" pitchFamily="34" charset="0"/>
              </a:rPr>
              <a:t>			(current density/gas production x 2, lower consumption)</a:t>
            </a:r>
          </a:p>
          <a:p>
            <a:pPr defTabSz="457200" eaLnBrk="1" hangingPunct="1">
              <a:buClr>
                <a:srgbClr val="194C84"/>
              </a:buClr>
              <a:buFont typeface="Arial" charset="0"/>
              <a:buNone/>
              <a:defRPr/>
            </a:pPr>
            <a:r>
              <a:rPr lang="en-US" sz="2000" b="1" kern="0" dirty="0" smtClean="0">
                <a:latin typeface="Calibri" pitchFamily="34" charset="0"/>
                <a:ea typeface="+mn-ea"/>
              </a:rPr>
              <a:t>Next steps	</a:t>
            </a:r>
            <a:r>
              <a:rPr lang="en-US" sz="2000" kern="0" dirty="0" smtClean="0">
                <a:latin typeface="Calibri" pitchFamily="34" charset="0"/>
                <a:ea typeface="+mn-ea"/>
              </a:rPr>
              <a:t>More tests coupled to RES</a:t>
            </a:r>
            <a:endParaRPr lang="en-US" sz="2000" b="1" kern="0" dirty="0">
              <a:latin typeface="Calibri" pitchFamily="34" charset="0"/>
              <a:ea typeface="+mn-ea"/>
            </a:endParaRPr>
          </a:p>
        </p:txBody>
      </p:sp>
      <p:pic>
        <p:nvPicPr>
          <p:cNvPr id="12" name="Picture 2" descr="U:\PFH-11-03 ELYGRID\Documentación Técnica\Electrolizador Walqa\Fotos\DSC00298 [Resolucion de Escritorio].JPG"/>
          <p:cNvPicPr>
            <a:picLocks noChangeAspect="1" noChangeArrowheads="1"/>
          </p:cNvPicPr>
          <p:nvPr/>
        </p:nvPicPr>
        <p:blipFill>
          <a:blip r:embed="rId4" cstate="print"/>
          <a:srcRect/>
          <a:stretch>
            <a:fillRect/>
          </a:stretch>
        </p:blipFill>
        <p:spPr bwMode="auto">
          <a:xfrm>
            <a:off x="4716016" y="2564904"/>
            <a:ext cx="4032448" cy="3024336"/>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467543" y="2564904"/>
            <a:ext cx="4010815" cy="3024336"/>
          </a:xfrm>
          <a:prstGeom prst="rect">
            <a:avLst/>
          </a:prstGeom>
          <a:noFill/>
          <a:ln w="9525">
            <a:noFill/>
            <a:miter lim="800000"/>
            <a:headEnd/>
            <a:tailEnd/>
          </a:ln>
        </p:spPr>
      </p:pic>
    </p:spTree>
    <p:extLst>
      <p:ext uri="{BB962C8B-B14F-4D97-AF65-F5344CB8AC3E}">
        <p14:creationId xmlns:p14="http://schemas.microsoft.com/office/powerpoint/2010/main" xmlns="" val="243848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r>
              <a:rPr lang="en-US" sz="2600" b="1" dirty="0" smtClean="0"/>
              <a:t>“go-to-market”</a:t>
            </a:r>
          </a:p>
          <a:p>
            <a:pPr marL="1257300" lvl="2" indent="-342900">
              <a:buFont typeface="Wingdings" panose="05000000000000000000" pitchFamily="2" charset="2"/>
              <a:buChar char="Ø"/>
            </a:pPr>
            <a:r>
              <a:rPr lang="en-US" sz="2000" i="1" dirty="0" smtClean="0"/>
              <a:t>Target: validation of improved technology</a:t>
            </a:r>
          </a:p>
          <a:p>
            <a:endParaRPr lang="en-US" sz="2000" dirty="0" smtClean="0"/>
          </a:p>
          <a:p>
            <a:r>
              <a:rPr lang="en-US" sz="2600" b="1" dirty="0" smtClean="0"/>
              <a:t>…with a several MW electrolyser unit size</a:t>
            </a:r>
          </a:p>
          <a:p>
            <a:pPr marL="1257300" lvl="2" indent="-342900">
              <a:buFont typeface="Wingdings" panose="05000000000000000000" pitchFamily="2" charset="2"/>
              <a:buChar char="Ø"/>
            </a:pPr>
            <a:r>
              <a:rPr lang="en-US" sz="2000" i="1" dirty="0" smtClean="0"/>
              <a:t>Target</a:t>
            </a:r>
            <a:r>
              <a:rPr lang="en-US" sz="2000" i="1" dirty="0"/>
              <a:t>: double current density</a:t>
            </a:r>
          </a:p>
          <a:p>
            <a:endParaRPr lang="en-US" sz="2000" dirty="0" smtClean="0"/>
          </a:p>
          <a:p>
            <a:r>
              <a:rPr lang="en-US" sz="2600" b="1" dirty="0" smtClean="0"/>
              <a:t>…at an attractive level of price</a:t>
            </a:r>
          </a:p>
          <a:p>
            <a:pPr marL="1257300" lvl="2" indent="-342900">
              <a:buFont typeface="Wingdings" panose="05000000000000000000" pitchFamily="2" charset="2"/>
              <a:buChar char="Ø"/>
            </a:pPr>
            <a:r>
              <a:rPr lang="en-US" sz="2000" i="1" dirty="0" smtClean="0"/>
              <a:t>Target</a:t>
            </a:r>
            <a:r>
              <a:rPr lang="en-US" sz="2000" i="1" dirty="0"/>
              <a:t>: reducing of CAPEX (-25% according to </a:t>
            </a:r>
            <a:r>
              <a:rPr lang="en-US" sz="2000" i="1" dirty="0" err="1"/>
              <a:t>DoW</a:t>
            </a:r>
            <a:r>
              <a:rPr lang="en-US" sz="2000" i="1" dirty="0"/>
              <a:t>)</a:t>
            </a:r>
          </a:p>
          <a:p>
            <a:endParaRPr lang="en-US" sz="2000" dirty="0" smtClean="0"/>
          </a:p>
          <a:p>
            <a:r>
              <a:rPr lang="en-US" sz="2600" b="1" dirty="0" smtClean="0"/>
              <a:t>…offering a competitive level of OPEX</a:t>
            </a:r>
          </a:p>
          <a:p>
            <a:pPr marL="1257300" lvl="2" indent="-342900">
              <a:buFont typeface="Wingdings" panose="05000000000000000000" pitchFamily="2" charset="2"/>
              <a:buChar char="Ø"/>
            </a:pPr>
            <a:r>
              <a:rPr lang="en-US" sz="2000" i="1" dirty="0" smtClean="0"/>
              <a:t>Target</a:t>
            </a:r>
            <a:r>
              <a:rPr lang="en-US" sz="2000" i="1" dirty="0"/>
              <a:t>: reducing energy consumption (-20% according to </a:t>
            </a:r>
            <a:r>
              <a:rPr lang="en-US" sz="2000" i="1" dirty="0" err="1"/>
              <a:t>DoW</a:t>
            </a:r>
            <a:r>
              <a:rPr lang="en-US" sz="2000" i="1" dirty="0"/>
              <a:t>)</a:t>
            </a:r>
          </a:p>
          <a:p>
            <a:pPr marL="1257300" lvl="2" indent="-342900">
              <a:buFont typeface="Wingdings" panose="05000000000000000000" pitchFamily="2" charset="2"/>
              <a:buChar char="Ø"/>
            </a:pPr>
            <a:r>
              <a:rPr lang="en-US" sz="2000" i="1" dirty="0" smtClean="0"/>
              <a:t>TCO </a:t>
            </a:r>
            <a:r>
              <a:rPr lang="en-US" sz="2000" i="1" dirty="0"/>
              <a:t>as tool to solve the trade-offs between CAPEX/OPEX</a:t>
            </a:r>
          </a:p>
        </p:txBody>
      </p:sp>
      <p:sp>
        <p:nvSpPr>
          <p:cNvPr id="8" name="2 CuadroTexto"/>
          <p:cNvSpPr txBox="1">
            <a:spLocks noChangeArrowheads="1"/>
          </p:cNvSpPr>
          <p:nvPr/>
        </p:nvSpPr>
        <p:spPr bwMode="auto">
          <a:xfrm>
            <a:off x="179512" y="692696"/>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xmlns="" val="37895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9525"/>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2057102"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WHO WE ARE?</a:t>
            </a:r>
            <a:endParaRPr lang="en-US" sz="2000" b="1" dirty="0">
              <a:latin typeface="Arial" pitchFamily="34" charset="0"/>
              <a:cs typeface="Arial" pitchFamily="34" charset="0"/>
            </a:endParaRPr>
          </a:p>
        </p:txBody>
      </p:sp>
      <p:sp>
        <p:nvSpPr>
          <p:cNvPr id="5" name="3 CuadroTexto"/>
          <p:cNvSpPr txBox="1">
            <a:spLocks noChangeArrowheads="1"/>
          </p:cNvSpPr>
          <p:nvPr/>
        </p:nvSpPr>
        <p:spPr bwMode="auto">
          <a:xfrm>
            <a:off x="0" y="1405246"/>
            <a:ext cx="8820472"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s-ES" altLang="es-ES" sz="1600" b="1" dirty="0" err="1" smtClean="0">
                <a:latin typeface="+mn-lt"/>
                <a:cs typeface="Arial" pitchFamily="34" charset="0"/>
              </a:rPr>
              <a:t>The</a:t>
            </a:r>
            <a:r>
              <a:rPr lang="es-ES" altLang="es-ES" sz="1600" b="1" dirty="0" smtClean="0">
                <a:latin typeface="+mn-lt"/>
                <a:cs typeface="Arial" pitchFamily="34" charset="0"/>
              </a:rPr>
              <a:t> </a:t>
            </a:r>
            <a:r>
              <a:rPr lang="es-ES" altLang="es-ES" sz="1600" b="1" dirty="0" err="1" smtClean="0">
                <a:latin typeface="+mn-lt"/>
                <a:cs typeface="Arial" pitchFamily="34" charset="0"/>
              </a:rPr>
              <a:t>Foundation</a:t>
            </a:r>
            <a:r>
              <a:rPr lang="es-ES" altLang="es-ES" sz="1600" b="1" dirty="0">
                <a:latin typeface="+mn-lt"/>
                <a:cs typeface="Arial" pitchFamily="34" charset="0"/>
              </a:rPr>
              <a:t> </a:t>
            </a:r>
            <a:r>
              <a:rPr lang="es-ES" altLang="es-ES" sz="1600" b="1" dirty="0" err="1" smtClean="0">
                <a:latin typeface="+mn-lt"/>
                <a:cs typeface="Arial" pitchFamily="34" charset="0"/>
              </a:rPr>
              <a:t>for</a:t>
            </a:r>
            <a:r>
              <a:rPr lang="es-ES" altLang="es-ES" sz="1600" b="1" dirty="0" smtClean="0">
                <a:latin typeface="+mn-lt"/>
                <a:cs typeface="Arial" pitchFamily="34" charset="0"/>
              </a:rPr>
              <a:t> </a:t>
            </a:r>
            <a:r>
              <a:rPr lang="es-ES" altLang="es-ES" sz="1600" b="1" dirty="0" err="1" smtClean="0">
                <a:latin typeface="+mn-lt"/>
                <a:cs typeface="Arial" pitchFamily="34" charset="0"/>
              </a:rPr>
              <a:t>the</a:t>
            </a:r>
            <a:r>
              <a:rPr lang="es-ES" altLang="es-ES" sz="1600" b="1" dirty="0" smtClean="0">
                <a:latin typeface="+mn-lt"/>
                <a:cs typeface="Arial" pitchFamily="34" charset="0"/>
              </a:rPr>
              <a:t> </a:t>
            </a:r>
            <a:r>
              <a:rPr lang="es-ES" altLang="es-ES" sz="1600" b="1" dirty="0" err="1" smtClean="0">
                <a:latin typeface="+mn-lt"/>
                <a:cs typeface="Arial" pitchFamily="34" charset="0"/>
              </a:rPr>
              <a:t>development</a:t>
            </a:r>
            <a:r>
              <a:rPr lang="es-ES" altLang="es-ES" sz="1600" b="1" dirty="0" smtClean="0">
                <a:latin typeface="+mn-lt"/>
                <a:cs typeface="Arial" pitchFamily="34" charset="0"/>
              </a:rPr>
              <a:t> of New </a:t>
            </a:r>
            <a:r>
              <a:rPr lang="es-ES" altLang="es-ES" sz="1600" b="1" dirty="0" err="1" smtClean="0">
                <a:latin typeface="+mn-lt"/>
                <a:cs typeface="Arial" pitchFamily="34" charset="0"/>
              </a:rPr>
              <a:t>Hydrogen</a:t>
            </a:r>
            <a:r>
              <a:rPr lang="es-ES" altLang="es-ES" sz="1600" b="1" dirty="0" smtClean="0">
                <a:latin typeface="+mn-lt"/>
                <a:cs typeface="Arial" pitchFamily="34" charset="0"/>
              </a:rPr>
              <a:t> Technologies in </a:t>
            </a:r>
            <a:r>
              <a:rPr lang="es-ES" altLang="es-ES" sz="1600" b="1" dirty="0" err="1" smtClean="0">
                <a:latin typeface="+mn-lt"/>
                <a:cs typeface="Arial" pitchFamily="34" charset="0"/>
              </a:rPr>
              <a:t>Aragon</a:t>
            </a:r>
            <a:r>
              <a:rPr lang="es-ES" altLang="es-ES" sz="1600" b="1" dirty="0" smtClean="0">
                <a:latin typeface="+mn-lt"/>
                <a:cs typeface="Arial" pitchFamily="34" charset="0"/>
              </a:rPr>
              <a:t> </a:t>
            </a:r>
            <a:r>
              <a:rPr lang="es-ES" altLang="es-ES" sz="1600" b="1" dirty="0" err="1" smtClean="0">
                <a:latin typeface="+mn-lt"/>
                <a:cs typeface="Arial" pitchFamily="34" charset="0"/>
              </a:rPr>
              <a:t>is</a:t>
            </a:r>
            <a:r>
              <a:rPr lang="es-ES" altLang="es-ES" sz="1600" b="1" dirty="0" smtClean="0">
                <a:latin typeface="+mn-lt"/>
                <a:cs typeface="Arial" pitchFamily="34" charset="0"/>
              </a:rPr>
              <a:t> a </a:t>
            </a:r>
            <a:r>
              <a:rPr lang="es-ES" altLang="es-ES" sz="1600" b="1" dirty="0" err="1" smtClean="0">
                <a:latin typeface="+mn-lt"/>
                <a:cs typeface="Arial" pitchFamily="34" charset="0"/>
              </a:rPr>
              <a:t>private</a:t>
            </a:r>
            <a:r>
              <a:rPr lang="es-ES" altLang="es-ES" sz="1600" b="1" dirty="0" smtClean="0">
                <a:latin typeface="+mn-lt"/>
                <a:cs typeface="Arial" pitchFamily="34" charset="0"/>
              </a:rPr>
              <a:t>, </a:t>
            </a:r>
            <a:r>
              <a:rPr lang="es-ES" altLang="es-ES" sz="1600" b="1" dirty="0" err="1" smtClean="0">
                <a:latin typeface="+mn-lt"/>
                <a:cs typeface="Arial" pitchFamily="34" charset="0"/>
              </a:rPr>
              <a:t>not-profit</a:t>
            </a:r>
            <a:r>
              <a:rPr lang="es-ES" altLang="es-ES" sz="1600" b="1" dirty="0" smtClean="0">
                <a:latin typeface="+mn-lt"/>
                <a:cs typeface="Arial" pitchFamily="34" charset="0"/>
              </a:rPr>
              <a:t> </a:t>
            </a:r>
            <a:r>
              <a:rPr lang="es-ES" altLang="es-ES" sz="1600" b="1" dirty="0" err="1" smtClean="0">
                <a:latin typeface="+mn-lt"/>
                <a:cs typeface="Arial" pitchFamily="34" charset="0"/>
              </a:rPr>
              <a:t>entity</a:t>
            </a:r>
            <a:r>
              <a:rPr lang="es-ES" altLang="es-ES" sz="1600" b="1" dirty="0" smtClean="0">
                <a:latin typeface="+mn-lt"/>
                <a:cs typeface="Arial" pitchFamily="34" charset="0"/>
              </a:rPr>
              <a:t>, </a:t>
            </a:r>
            <a:r>
              <a:rPr lang="es-ES" altLang="es-ES" sz="1600" b="1" dirty="0" err="1" smtClean="0">
                <a:latin typeface="+mn-lt"/>
                <a:cs typeface="Arial" pitchFamily="34" charset="0"/>
              </a:rPr>
              <a:t>created</a:t>
            </a:r>
            <a:r>
              <a:rPr lang="es-ES" altLang="es-ES" sz="1600" b="1" dirty="0" smtClean="0">
                <a:latin typeface="+mn-lt"/>
                <a:cs typeface="Arial" pitchFamily="34" charset="0"/>
              </a:rPr>
              <a:t> to </a:t>
            </a:r>
            <a:r>
              <a:rPr lang="es-ES" altLang="es-ES" sz="1600" b="1" dirty="0" err="1" smtClean="0">
                <a:latin typeface="+mn-lt"/>
                <a:cs typeface="Arial" pitchFamily="34" charset="0"/>
              </a:rPr>
              <a:t>promote</a:t>
            </a:r>
            <a:r>
              <a:rPr lang="es-ES" altLang="es-ES" sz="1600" b="1" dirty="0" smtClean="0">
                <a:latin typeface="+mn-lt"/>
                <a:cs typeface="Arial" pitchFamily="34" charset="0"/>
              </a:rPr>
              <a:t> </a:t>
            </a:r>
            <a:r>
              <a:rPr lang="es-ES" altLang="es-ES" sz="1600" b="1" dirty="0" err="1" smtClean="0">
                <a:latin typeface="+mn-lt"/>
                <a:cs typeface="Arial" pitchFamily="34" charset="0"/>
              </a:rPr>
              <a:t>the</a:t>
            </a:r>
            <a:r>
              <a:rPr lang="es-ES" altLang="es-ES" sz="1600" b="1" dirty="0" smtClean="0">
                <a:latin typeface="+mn-lt"/>
                <a:cs typeface="Arial" pitchFamily="34" charset="0"/>
              </a:rPr>
              <a:t> use of </a:t>
            </a:r>
            <a:r>
              <a:rPr lang="es-ES" altLang="es-ES" sz="1600" b="1" dirty="0" err="1" smtClean="0">
                <a:latin typeface="+mn-lt"/>
                <a:cs typeface="Arial" pitchFamily="34" charset="0"/>
              </a:rPr>
              <a:t>hydrogen</a:t>
            </a:r>
            <a:r>
              <a:rPr lang="es-ES" altLang="es-ES" sz="1600" b="1" dirty="0" smtClean="0">
                <a:latin typeface="+mn-lt"/>
                <a:cs typeface="Arial" pitchFamily="34" charset="0"/>
              </a:rPr>
              <a:t> as </a:t>
            </a:r>
            <a:r>
              <a:rPr lang="es-ES" altLang="es-ES" sz="1600" b="1" dirty="0" err="1" smtClean="0">
                <a:latin typeface="+mn-lt"/>
                <a:cs typeface="Arial" pitchFamily="34" charset="0"/>
              </a:rPr>
              <a:t>an</a:t>
            </a:r>
            <a:r>
              <a:rPr lang="es-ES" altLang="es-ES" sz="1600" b="1" dirty="0" smtClean="0">
                <a:latin typeface="+mn-lt"/>
                <a:cs typeface="Arial" pitchFamily="34" charset="0"/>
              </a:rPr>
              <a:t> </a:t>
            </a:r>
            <a:r>
              <a:rPr lang="es-ES" altLang="es-ES" sz="1600" b="1" dirty="0" err="1" smtClean="0">
                <a:latin typeface="+mn-lt"/>
                <a:cs typeface="Arial" pitchFamily="34" charset="0"/>
              </a:rPr>
              <a:t>energy</a:t>
            </a:r>
            <a:r>
              <a:rPr lang="es-ES" altLang="es-ES" sz="1600" b="1" dirty="0" smtClean="0">
                <a:latin typeface="+mn-lt"/>
                <a:cs typeface="Arial" pitchFamily="34" charset="0"/>
              </a:rPr>
              <a:t> vector.</a:t>
            </a:r>
          </a:p>
          <a:p>
            <a:pPr algn="just" eaLnBrk="1" hangingPunct="1"/>
            <a:endParaRPr lang="es-ES" altLang="es-ES" sz="1600" b="1" dirty="0" smtClean="0">
              <a:latin typeface="+mn-lt"/>
              <a:cs typeface="Arial" pitchFamily="34" charset="0"/>
            </a:endParaRPr>
          </a:p>
          <a:p>
            <a:pPr algn="just" eaLnBrk="1" hangingPunct="1"/>
            <a:r>
              <a:rPr lang="en-US" altLang="es-ES" sz="1600" dirty="0">
                <a:latin typeface="+mn-lt"/>
                <a:cs typeface="Arial" pitchFamily="34" charset="0"/>
              </a:rPr>
              <a:t>Key instrument for the promotion of strategic projects around the hydrogen, renewable energy, electric vehicles, energy efficiency</a:t>
            </a:r>
            <a:r>
              <a:rPr lang="es-ES" altLang="es-ES" sz="1600" dirty="0" smtClean="0">
                <a:latin typeface="+mn-lt"/>
                <a:cs typeface="Arial" pitchFamily="34" charset="0"/>
              </a:rPr>
              <a:t>. W</a:t>
            </a:r>
            <a:r>
              <a:rPr lang="en-US" sz="1600" dirty="0" err="1" smtClean="0">
                <a:latin typeface="+mn-lt"/>
              </a:rPr>
              <a:t>ith</a:t>
            </a:r>
            <a:r>
              <a:rPr lang="en-US" sz="1600" dirty="0" smtClean="0">
                <a:latin typeface="+mn-lt"/>
              </a:rPr>
              <a:t> </a:t>
            </a:r>
            <a:r>
              <a:rPr lang="en-US" sz="1600" dirty="0">
                <a:latin typeface="+mn-lt"/>
              </a:rPr>
              <a:t>the purpose of generating, storing and transporting hydrogen, for its use in fuel cells, in transport applications or for the generation of distributed energy. In this way it aims to foment research, technological development, cogeneration and industrial adaptation, contributing to industrial modernization and improved competitiveness.</a:t>
            </a:r>
            <a:endParaRPr lang="es-ES" altLang="es-ES" sz="1500" dirty="0">
              <a:latin typeface="+mn-lt"/>
              <a:cs typeface="Arial" pitchFamily="34" charset="0"/>
            </a:endParaRPr>
          </a:p>
        </p:txBody>
      </p:sp>
      <p:pic>
        <p:nvPicPr>
          <p:cNvPr id="6" name="Picture 2" descr="http://4.bp.blogspot.com/-7c0y3KZ_YFY/TxjXE0sK0qI/AAAAAAAAAQ8/8vYrBgXfx0I/s1600/startups-funding.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083" r="6911"/>
          <a:stretch/>
        </p:blipFill>
        <p:spPr bwMode="auto">
          <a:xfrm>
            <a:off x="5364088" y="3816949"/>
            <a:ext cx="3456384" cy="16282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16"/>
          <p:cNvSpPr txBox="1">
            <a:spLocks noChangeArrowheads="1"/>
          </p:cNvSpPr>
          <p:nvPr/>
        </p:nvSpPr>
        <p:spPr bwMode="auto">
          <a:xfrm>
            <a:off x="-108520" y="3789040"/>
            <a:ext cx="5444413" cy="1788182"/>
          </a:xfrm>
          <a:prstGeom prst="rect">
            <a:avLst/>
          </a:prstGeom>
          <a:noFill/>
          <a:ln w="9525">
            <a:noFill/>
            <a:miter lim="800000"/>
            <a:headEnd/>
            <a:tailEnd/>
          </a:ln>
        </p:spPr>
        <p:txBody>
          <a:bodyPr wrap="square">
            <a:spAutoFit/>
          </a:bodyPr>
          <a:lstStyle/>
          <a:p>
            <a:pPr algn="ctr" fontAlgn="auto">
              <a:lnSpc>
                <a:spcPct val="95000"/>
              </a:lnSpc>
              <a:spcBef>
                <a:spcPts val="0"/>
              </a:spcBef>
              <a:spcAft>
                <a:spcPts val="0"/>
              </a:spcAft>
              <a:defRPr/>
            </a:pPr>
            <a:r>
              <a:rPr lang="es-ES" sz="2400" b="1" dirty="0" err="1" smtClean="0">
                <a:cs typeface="Arial" pitchFamily="34" charset="0"/>
              </a:rPr>
              <a:t>Created</a:t>
            </a:r>
            <a:r>
              <a:rPr lang="es-ES" sz="2400" b="1" dirty="0" smtClean="0">
                <a:cs typeface="Arial" pitchFamily="34" charset="0"/>
              </a:rPr>
              <a:t> </a:t>
            </a:r>
            <a:r>
              <a:rPr lang="es-ES" sz="2400" b="1" dirty="0" err="1" smtClean="0">
                <a:cs typeface="Arial" pitchFamily="34" charset="0"/>
              </a:rPr>
              <a:t>on</a:t>
            </a:r>
            <a:r>
              <a:rPr lang="es-ES" sz="2400" b="1" dirty="0" smtClean="0">
                <a:cs typeface="Arial" pitchFamily="34" charset="0"/>
              </a:rPr>
              <a:t> 23</a:t>
            </a:r>
            <a:r>
              <a:rPr lang="es-ES" sz="2400" b="1" baseline="30000" dirty="0" smtClean="0">
                <a:cs typeface="Arial" pitchFamily="34" charset="0"/>
              </a:rPr>
              <a:t>rd</a:t>
            </a:r>
            <a:r>
              <a:rPr lang="es-ES" sz="2400" b="1" dirty="0" smtClean="0">
                <a:cs typeface="Arial" pitchFamily="34" charset="0"/>
              </a:rPr>
              <a:t> </a:t>
            </a:r>
            <a:r>
              <a:rPr lang="es-ES" sz="2400" b="1" dirty="0" err="1">
                <a:cs typeface="Arial" pitchFamily="34" charset="0"/>
              </a:rPr>
              <a:t>D</a:t>
            </a:r>
            <a:r>
              <a:rPr lang="es-ES" sz="2400" b="1" dirty="0" err="1" smtClean="0">
                <a:cs typeface="Arial" pitchFamily="34" charset="0"/>
              </a:rPr>
              <a:t>ecember</a:t>
            </a:r>
            <a:r>
              <a:rPr lang="es-ES" sz="2400" b="1" dirty="0" smtClean="0">
                <a:cs typeface="Arial" pitchFamily="34" charset="0"/>
              </a:rPr>
              <a:t> 2003</a:t>
            </a:r>
          </a:p>
          <a:p>
            <a:pPr algn="ctr" fontAlgn="auto">
              <a:lnSpc>
                <a:spcPct val="95000"/>
              </a:lnSpc>
              <a:spcBef>
                <a:spcPts val="0"/>
              </a:spcBef>
              <a:spcAft>
                <a:spcPts val="0"/>
              </a:spcAft>
              <a:defRPr/>
            </a:pPr>
            <a:endParaRPr lang="es-ES" sz="1600" b="1" dirty="0" smtClean="0">
              <a:cs typeface="Arial" pitchFamily="34" charset="0"/>
            </a:endParaRPr>
          </a:p>
          <a:p>
            <a:pPr algn="ctr" fontAlgn="auto">
              <a:lnSpc>
                <a:spcPct val="95000"/>
              </a:lnSpc>
              <a:spcBef>
                <a:spcPts val="0"/>
              </a:spcBef>
              <a:spcAft>
                <a:spcPts val="0"/>
              </a:spcAft>
              <a:defRPr/>
            </a:pPr>
            <a:r>
              <a:rPr lang="en-US" sz="1600" b="1" dirty="0" smtClean="0">
                <a:solidFill>
                  <a:schemeClr val="tx1">
                    <a:lumMod val="85000"/>
                    <a:lumOff val="15000"/>
                  </a:schemeClr>
                </a:solidFill>
              </a:rPr>
              <a:t>May 21</a:t>
            </a:r>
            <a:r>
              <a:rPr lang="en-US" sz="1600" b="1" baseline="30000" dirty="0" smtClean="0">
                <a:solidFill>
                  <a:schemeClr val="tx1">
                    <a:lumMod val="85000"/>
                    <a:lumOff val="15000"/>
                  </a:schemeClr>
                </a:solidFill>
              </a:rPr>
              <a:t>st</a:t>
            </a:r>
            <a:r>
              <a:rPr lang="en-US" sz="1600" b="1" dirty="0" smtClean="0">
                <a:solidFill>
                  <a:schemeClr val="tx1">
                    <a:lumMod val="85000"/>
                    <a:lumOff val="15000"/>
                  </a:schemeClr>
                </a:solidFill>
              </a:rPr>
              <a:t>, 2004: Registration of the Foundation</a:t>
            </a:r>
            <a:br>
              <a:rPr lang="en-US" sz="1600" b="1" dirty="0" smtClean="0">
                <a:solidFill>
                  <a:schemeClr val="tx1">
                    <a:lumMod val="85000"/>
                    <a:lumOff val="15000"/>
                  </a:schemeClr>
                </a:solidFill>
              </a:rPr>
            </a:br>
            <a:r>
              <a:rPr lang="en-US" sz="1600" b="1" dirty="0" smtClean="0">
                <a:solidFill>
                  <a:schemeClr val="tx1">
                    <a:lumMod val="85000"/>
                    <a:lumOff val="15000"/>
                  </a:schemeClr>
                </a:solidFill>
              </a:rPr>
              <a:t/>
            </a:r>
            <a:br>
              <a:rPr lang="en-US" sz="1600" b="1" dirty="0" smtClean="0">
                <a:solidFill>
                  <a:schemeClr val="tx1">
                    <a:lumMod val="85000"/>
                    <a:lumOff val="15000"/>
                  </a:schemeClr>
                </a:solidFill>
              </a:rPr>
            </a:br>
            <a:r>
              <a:rPr lang="en-US" sz="1600" b="1" dirty="0" smtClean="0">
                <a:solidFill>
                  <a:schemeClr val="tx1">
                    <a:lumMod val="85000"/>
                    <a:lumOff val="15000"/>
                  </a:schemeClr>
                </a:solidFill>
              </a:rPr>
              <a:t>May 25</a:t>
            </a:r>
            <a:r>
              <a:rPr lang="en-US" sz="1600" b="1" baseline="30000" dirty="0" smtClean="0">
                <a:solidFill>
                  <a:schemeClr val="tx1">
                    <a:lumMod val="85000"/>
                    <a:lumOff val="15000"/>
                  </a:schemeClr>
                </a:solidFill>
              </a:rPr>
              <a:t>th</a:t>
            </a:r>
            <a:r>
              <a:rPr lang="en-US" sz="1600" b="1" dirty="0" smtClean="0">
                <a:solidFill>
                  <a:schemeClr val="tx1">
                    <a:lumMod val="85000"/>
                    <a:lumOff val="15000"/>
                  </a:schemeClr>
                </a:solidFill>
              </a:rPr>
              <a:t>, 2004: First meeting of Board</a:t>
            </a:r>
          </a:p>
          <a:p>
            <a:pPr algn="ctr" fontAlgn="auto">
              <a:lnSpc>
                <a:spcPct val="95000"/>
              </a:lnSpc>
              <a:spcBef>
                <a:spcPts val="0"/>
              </a:spcBef>
              <a:spcAft>
                <a:spcPts val="0"/>
              </a:spcAft>
              <a:defRPr/>
            </a:pPr>
            <a:endParaRPr lang="es-ES" sz="2800" b="1" dirty="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Future projects</a:t>
            </a:r>
          </a:p>
        </p:txBody>
      </p:sp>
      <p:sp>
        <p:nvSpPr>
          <p:cNvPr id="8" name="2 CuadroTexto"/>
          <p:cNvSpPr txBox="1">
            <a:spLocks noChangeArrowheads="1"/>
          </p:cNvSpPr>
          <p:nvPr/>
        </p:nvSpPr>
        <p:spPr bwMode="auto">
          <a:xfrm>
            <a:off x="205476" y="707816"/>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4716016" y="1556792"/>
            <a:ext cx="2870076" cy="1576770"/>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4644008" y="4005064"/>
            <a:ext cx="1656184" cy="1092225"/>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6444208" y="4581128"/>
            <a:ext cx="2276872" cy="973995"/>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7668344" y="1556792"/>
            <a:ext cx="1475656" cy="954107"/>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19159925">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rot="5717391">
            <a:off x="5701930" y="3364209"/>
            <a:ext cx="55302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4644008" y="5085184"/>
            <a:ext cx="1656184" cy="523220"/>
          </a:xfrm>
          <a:prstGeom prst="rect">
            <a:avLst/>
          </a:prstGeom>
          <a:noFill/>
        </p:spPr>
        <p:txBody>
          <a:bodyPr wrap="square" rtlCol="0">
            <a:spAutoFit/>
          </a:bodyPr>
          <a:lstStyle/>
          <a:p>
            <a:r>
              <a:rPr lang="en-US" sz="1400" dirty="0" smtClean="0"/>
              <a:t>Demo trials</a:t>
            </a:r>
          </a:p>
          <a:p>
            <a:r>
              <a:rPr lang="en-US" sz="1400" dirty="0" smtClean="0"/>
              <a:t>(outside </a:t>
            </a:r>
            <a:r>
              <a:rPr lang="en-US" sz="1400" dirty="0" err="1" smtClean="0"/>
              <a:t>Elygrid</a:t>
            </a:r>
            <a:r>
              <a:rPr lang="en-US" sz="1400" dirty="0" smtClean="0"/>
              <a:t>)</a:t>
            </a:r>
            <a:endParaRPr lang="en-US" sz="1400" dirty="0"/>
          </a:p>
        </p:txBody>
      </p:sp>
      <p:sp>
        <p:nvSpPr>
          <p:cNvPr id="36" name="35 CuadroTexto"/>
          <p:cNvSpPr txBox="1"/>
          <p:nvPr/>
        </p:nvSpPr>
        <p:spPr>
          <a:xfrm>
            <a:off x="7092280" y="4273351"/>
            <a:ext cx="1656184" cy="307777"/>
          </a:xfrm>
          <a:prstGeom prst="rect">
            <a:avLst/>
          </a:prstGeom>
          <a:noFill/>
        </p:spPr>
        <p:txBody>
          <a:bodyPr wrap="square" rtlCol="0">
            <a:spAutoFit/>
          </a:bodyPr>
          <a:lstStyle/>
          <a:p>
            <a:pPr algn="r"/>
            <a:r>
              <a:rPr lang="en-US" sz="1400" dirty="0" smtClean="0"/>
              <a:t>Market</a:t>
            </a:r>
            <a:endParaRPr lang="en-US" sz="1400" dirty="0"/>
          </a:p>
        </p:txBody>
      </p:sp>
      <p:sp>
        <p:nvSpPr>
          <p:cNvPr id="37" name="36 Flecha curvada hacia la izquierda"/>
          <p:cNvSpPr/>
          <p:nvPr/>
        </p:nvSpPr>
        <p:spPr>
          <a:xfrm rot="18196834">
            <a:off x="6790955" y="3378471"/>
            <a:ext cx="1059392" cy="1229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Elipse"/>
          <p:cNvSpPr/>
          <p:nvPr/>
        </p:nvSpPr>
        <p:spPr>
          <a:xfrm>
            <a:off x="3905322" y="3356992"/>
            <a:ext cx="5364088" cy="24482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xmlns="" val="921366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0" y="1340768"/>
            <a:ext cx="8748464" cy="4031873"/>
          </a:xfrm>
          <a:prstGeom prst="rect">
            <a:avLst/>
          </a:prstGeom>
          <a:noFill/>
          <a:ln w="9525">
            <a:noFill/>
            <a:miter lim="800000"/>
            <a:headEnd/>
            <a:tailEnd/>
          </a:ln>
        </p:spPr>
        <p:txBody>
          <a:bodyPr wrap="square">
            <a:spAutoFit/>
          </a:bodyPr>
          <a:lstStyle/>
          <a:p>
            <a:pPr marL="79375" lvl="1" defTabSz="457200">
              <a:buClr>
                <a:srgbClr val="194C84"/>
              </a:buClr>
              <a:defRPr/>
            </a:pPr>
            <a:r>
              <a:rPr lang="en-US" altLang="fr-FR" sz="2400" i="1" dirty="0" smtClean="0"/>
              <a:t>Exploitation and Post-Project Activities: </a:t>
            </a:r>
            <a:r>
              <a:rPr lang="en-US" altLang="fr-FR" sz="2400" b="1" i="1" dirty="0" smtClean="0"/>
              <a:t>already exploring possibilities for a full scale demo (several MW)</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Starting date: </a:t>
            </a:r>
            <a:r>
              <a:rPr lang="en-US" altLang="fr-FR" sz="2400" b="1" i="1" dirty="0" smtClean="0"/>
              <a:t>2015</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potential customers: </a:t>
            </a:r>
            <a:r>
              <a:rPr lang="en-US" altLang="fr-FR" sz="2400" b="1" i="1" dirty="0" smtClean="0"/>
              <a:t>transport use, industry, utility, network operators, H2 system operators…</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Demonstration of the current </a:t>
            </a:r>
            <a:r>
              <a:rPr lang="en-US" altLang="fr-FR" sz="2400" b="1" i="1" dirty="0" err="1" smtClean="0"/>
              <a:t>SoA</a:t>
            </a:r>
            <a:r>
              <a:rPr lang="en-US" altLang="fr-FR" sz="2400" b="1" i="1" dirty="0" smtClean="0"/>
              <a:t> electrolysers </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a:t>
            </a:r>
            <a:r>
              <a:rPr lang="en-US" altLang="fr-FR" sz="2400" b="1" i="1" dirty="0" smtClean="0"/>
              <a:t>new business models </a:t>
            </a:r>
            <a:r>
              <a:rPr lang="en-US" altLang="fr-FR" sz="2400" i="1" dirty="0" smtClean="0"/>
              <a:t>to increase revenues of H2 produced by electrolysis</a:t>
            </a:r>
          </a:p>
        </p:txBody>
      </p:sp>
      <p:sp>
        <p:nvSpPr>
          <p:cNvPr id="5" name="2 CuadroTexto"/>
          <p:cNvSpPr txBox="1">
            <a:spLocks noChangeArrowheads="1"/>
          </p:cNvSpPr>
          <p:nvPr/>
        </p:nvSpPr>
        <p:spPr bwMode="auto">
          <a:xfrm>
            <a:off x="205476" y="707816"/>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xmlns="" val="11445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8" name="7 Rectángulo"/>
          <p:cNvSpPr/>
          <p:nvPr/>
        </p:nvSpPr>
        <p:spPr>
          <a:xfrm>
            <a:off x="323528" y="4293096"/>
            <a:ext cx="4320480" cy="1384995"/>
          </a:xfrm>
          <a:prstGeom prst="rect">
            <a:avLst/>
          </a:prstGeom>
        </p:spPr>
        <p:txBody>
          <a:bodyPr wrap="square">
            <a:spAutoFit/>
          </a:bodyPr>
          <a:lstStyle/>
          <a:p>
            <a:pPr algn="just"/>
            <a:r>
              <a:rPr lang="en-US" sz="1400" b="1" dirty="0" smtClean="0"/>
              <a:t>Acknowledgements: </a:t>
            </a:r>
            <a:endParaRPr lang="es-ES" sz="1400" b="1" dirty="0" smtClean="0"/>
          </a:p>
          <a:p>
            <a:pPr algn="just"/>
            <a:r>
              <a:rPr lang="en-US" sz="1400" dirty="0" smtClean="0"/>
              <a:t>The research leading to these results has received funding from the European Union’s Seventh Framework </a:t>
            </a:r>
            <a:r>
              <a:rPr lang="en-US" sz="1400" dirty="0" err="1" smtClean="0"/>
              <a:t>Programme</a:t>
            </a:r>
            <a:r>
              <a:rPr lang="en-US" sz="1400" dirty="0" smtClean="0"/>
              <a:t> (FP7/2007-2013) for the Fuel Cell and Hydrogen Joint Technology Initiative under Grant Agreement nº 278824.</a:t>
            </a:r>
            <a:endParaRPr lang="en-GB" altLang="fr-FR" sz="1400" dirty="0" smtClean="0">
              <a:solidFill>
                <a:schemeClr val="accent2"/>
              </a:solidFill>
              <a:latin typeface="Calibri" pitchFamily="34" charset="0"/>
            </a:endParaRPr>
          </a:p>
        </p:txBody>
      </p:sp>
      <p:sp>
        <p:nvSpPr>
          <p:cNvPr id="11" name="10 Rectángulo"/>
          <p:cNvSpPr/>
          <p:nvPr/>
        </p:nvSpPr>
        <p:spPr>
          <a:xfrm>
            <a:off x="323528" y="2636912"/>
            <a:ext cx="4968552" cy="1631216"/>
          </a:xfrm>
          <a:prstGeom prst="rect">
            <a:avLst/>
          </a:prstGeom>
        </p:spPr>
        <p:txBody>
          <a:bodyPr wrap="square">
            <a:spAutoFit/>
          </a:bodyPr>
          <a:lstStyle/>
          <a:p>
            <a:pPr algn="just"/>
            <a:r>
              <a:rPr lang="en-US" sz="2000" b="1" dirty="0" smtClean="0"/>
              <a:t>To know more: </a:t>
            </a:r>
          </a:p>
          <a:p>
            <a:pPr algn="just"/>
            <a:r>
              <a:rPr lang="en-US" sz="2000" dirty="0" smtClean="0">
                <a:hlinkClick r:id="rId4"/>
              </a:rPr>
              <a:t>www.elygrid.com</a:t>
            </a:r>
            <a:endParaRPr lang="en-US" sz="2000" dirty="0" smtClean="0"/>
          </a:p>
          <a:p>
            <a:pPr algn="just"/>
            <a:r>
              <a:rPr lang="en-US" sz="2000" dirty="0" smtClean="0">
                <a:hlinkClick r:id="rId5"/>
              </a:rPr>
              <a:t>www.hidrogenoaragon.org</a:t>
            </a:r>
            <a:endParaRPr lang="en-US" sz="2000" dirty="0" smtClean="0"/>
          </a:p>
          <a:p>
            <a:pPr algn="just"/>
            <a:r>
              <a:rPr lang="es-ES" sz="2000" dirty="0" smtClean="0">
                <a:hlinkClick r:id="rId6"/>
              </a:rPr>
              <a:t>www.fch-ju.eu/</a:t>
            </a:r>
            <a:r>
              <a:rPr lang="es-ES" sz="2000" dirty="0" smtClean="0"/>
              <a:t> </a:t>
            </a:r>
          </a:p>
          <a:p>
            <a:pPr algn="just"/>
            <a:r>
              <a:rPr lang="es-ES" sz="2000" dirty="0" smtClean="0">
                <a:hlinkClick r:id="rId7"/>
              </a:rPr>
              <a:t>www.fch-ju.eu/page/publications</a:t>
            </a:r>
            <a:r>
              <a:rPr lang="es-ES" sz="2000" dirty="0" smtClean="0"/>
              <a:t> </a:t>
            </a:r>
          </a:p>
        </p:txBody>
      </p:sp>
      <p:pic>
        <p:nvPicPr>
          <p:cNvPr id="14" name="Picture 7"/>
          <p:cNvPicPr>
            <a:picLocks noChangeAspect="1" noChangeArrowheads="1"/>
          </p:cNvPicPr>
          <p:nvPr/>
        </p:nvPicPr>
        <p:blipFill>
          <a:blip r:embed="rId8" cstate="screen"/>
          <a:srcRect/>
          <a:stretch>
            <a:fillRect/>
          </a:stretch>
        </p:blipFill>
        <p:spPr bwMode="auto">
          <a:xfrm>
            <a:off x="4825802" y="2636912"/>
            <a:ext cx="4138686" cy="2710452"/>
          </a:xfrm>
          <a:prstGeom prst="rect">
            <a:avLst/>
          </a:prstGeom>
          <a:ln>
            <a:noFill/>
          </a:ln>
          <a:effectLst>
            <a:outerShdw blurRad="292100" dist="139700" dir="2700000" algn="tl" rotWithShape="0">
              <a:srgbClr val="333333">
                <a:alpha val="65000"/>
              </a:srgbClr>
            </a:outerShdw>
          </a:effectLst>
        </p:spPr>
      </p:pic>
      <p:sp>
        <p:nvSpPr>
          <p:cNvPr id="15" name="Content Placeholder 2"/>
          <p:cNvSpPr txBox="1">
            <a:spLocks/>
          </p:cNvSpPr>
          <p:nvPr/>
        </p:nvSpPr>
        <p:spPr bwMode="auto">
          <a:xfrm>
            <a:off x="4681786" y="5301208"/>
            <a:ext cx="4105275" cy="360362"/>
          </a:xfrm>
          <a:prstGeom prst="rect">
            <a:avLst/>
          </a:prstGeom>
          <a:noFill/>
          <a:ln w="9525">
            <a:noFill/>
            <a:miter lim="800000"/>
            <a:headEnd/>
            <a:tailEnd/>
          </a:ln>
        </p:spPr>
        <p:txBody>
          <a:bodyPr/>
          <a:lstStyle/>
          <a:p>
            <a:pPr algn="r" defTabSz="457200" eaLnBrk="1" hangingPunct="1">
              <a:buClr>
                <a:srgbClr val="194C84"/>
              </a:buClr>
              <a:buFont typeface="Arial" charset="0"/>
              <a:buNone/>
              <a:defRPr/>
            </a:pPr>
            <a:r>
              <a:rPr lang="en-US" sz="1600" b="1" i="1" kern="0" dirty="0">
                <a:latin typeface="Calibri" pitchFamily="34" charset="0"/>
                <a:ea typeface="+mn-ea"/>
              </a:rPr>
              <a:t>IHT electrolyser – 3.5MW – 760Nm</a:t>
            </a:r>
            <a:r>
              <a:rPr lang="en-US" sz="1600" b="1" i="1" kern="0" baseline="30000" dirty="0">
                <a:latin typeface="Calibri" pitchFamily="34" charset="0"/>
                <a:ea typeface="+mn-ea"/>
              </a:rPr>
              <a:t>3</a:t>
            </a:r>
            <a:r>
              <a:rPr lang="en-US" sz="1600" b="1" i="1" kern="0" dirty="0">
                <a:latin typeface="Calibri" pitchFamily="34" charset="0"/>
                <a:ea typeface="+mn-ea"/>
              </a:rPr>
              <a:t>/h H</a:t>
            </a:r>
            <a:r>
              <a:rPr lang="en-US" sz="1600" b="1" i="1" kern="0" baseline="-25000" dirty="0">
                <a:latin typeface="Calibri" pitchFamily="34" charset="0"/>
                <a:ea typeface="+mn-ea"/>
              </a:rPr>
              <a:t>2</a:t>
            </a:r>
          </a:p>
        </p:txBody>
      </p:sp>
      <p:sp>
        <p:nvSpPr>
          <p:cNvPr id="10"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395536" y="2636912"/>
            <a:ext cx="4608512" cy="3031916"/>
          </a:xfrm>
          <a:prstGeom prst="rect">
            <a:avLst/>
          </a:prstGeom>
          <a:noFill/>
          <a:ln w="9525">
            <a:noFill/>
            <a:miter lim="800000"/>
            <a:headEnd/>
            <a:tailEnd/>
          </a:ln>
        </p:spPr>
      </p:pic>
      <p:sp>
        <p:nvSpPr>
          <p:cNvPr id="9" name="8 Rectángulo"/>
          <p:cNvSpPr/>
          <p:nvPr/>
        </p:nvSpPr>
        <p:spPr>
          <a:xfrm>
            <a:off x="4283968" y="3789040"/>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5"/>
              </a:rPr>
              <a:t>THANK YOU FOR YOUR ATTENTION</a:t>
            </a:r>
          </a:p>
        </p:txBody>
      </p:sp>
    </p:spTree>
    <p:extLst>
      <p:ext uri="{BB962C8B-B14F-4D97-AF65-F5344CB8AC3E}">
        <p14:creationId xmlns:p14="http://schemas.microsoft.com/office/powerpoint/2010/main" xmlns="" val="157927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9525"/>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2510624"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BOARD MEMBERS</a:t>
            </a:r>
            <a:endParaRPr lang="en-US" sz="2000" b="1" dirty="0">
              <a:latin typeface="Arial" pitchFamily="34" charset="0"/>
              <a:cs typeface="Arial" pitchFamily="34" charset="0"/>
            </a:endParaRPr>
          </a:p>
        </p:txBody>
      </p:sp>
      <p:pic>
        <p:nvPicPr>
          <p:cNvPr id="9" name="Picture 2" descr="Patronat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56" t="4541" r="1995" b="3761"/>
          <a:stretch/>
        </p:blipFill>
        <p:spPr bwMode="auto">
          <a:xfrm>
            <a:off x="1556656" y="1243954"/>
            <a:ext cx="6150429" cy="43948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52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9525"/>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4801699" cy="400110"/>
          </a:xfrm>
          <a:prstGeom prst="rect">
            <a:avLst/>
          </a:prstGeom>
          <a:noFill/>
          <a:ln w="9525">
            <a:noFill/>
            <a:miter lim="800000"/>
            <a:headEnd/>
            <a:tailEnd/>
          </a:ln>
        </p:spPr>
        <p:txBody>
          <a:bodyPr wrap="none">
            <a:spAutoFit/>
          </a:bodyPr>
          <a:lstStyle/>
          <a:p>
            <a:r>
              <a:rPr lang="es-ES" sz="2000" b="1" dirty="0" smtClean="0"/>
              <a:t>FACILITIES AND INFRASTRUCTURES</a:t>
            </a:r>
            <a:endParaRPr lang="en-US" sz="2000" b="1" dirty="0">
              <a:latin typeface="Arial" pitchFamily="34" charset="0"/>
              <a:cs typeface="Arial" pitchFamily="34" charset="0"/>
            </a:endParaRPr>
          </a:p>
        </p:txBody>
      </p:sp>
      <p:sp>
        <p:nvSpPr>
          <p:cNvPr id="5" name="2 CuadroTexto"/>
          <p:cNvSpPr txBox="1"/>
          <p:nvPr/>
        </p:nvSpPr>
        <p:spPr>
          <a:xfrm>
            <a:off x="179511" y="1332384"/>
            <a:ext cx="8616145" cy="2339102"/>
          </a:xfrm>
          <a:prstGeom prst="rect">
            <a:avLst/>
          </a:prstGeom>
          <a:noFill/>
        </p:spPr>
        <p:txBody>
          <a:bodyPr wrap="square" rtlCol="0">
            <a:spAutoFit/>
          </a:bodyPr>
          <a:lstStyle/>
          <a:p>
            <a:pPr algn="just" fontAlgn="base"/>
            <a:r>
              <a:rPr lang="en-US" sz="1600" dirty="0"/>
              <a:t>We are located in the </a:t>
            </a:r>
            <a:r>
              <a:rPr lang="en-US" sz="1600" b="1" dirty="0"/>
              <a:t>Walqa Technology Park situated in </a:t>
            </a:r>
            <a:r>
              <a:rPr lang="en-US" sz="1600" b="1" dirty="0" err="1"/>
              <a:t>Huesca</a:t>
            </a:r>
            <a:r>
              <a:rPr lang="en-US" sz="1600" dirty="0"/>
              <a:t>. Our facilities are comprised of some 1,200 square </a:t>
            </a:r>
            <a:r>
              <a:rPr lang="en-US" sz="1600" dirty="0" err="1"/>
              <a:t>metres</a:t>
            </a:r>
            <a:r>
              <a:rPr lang="en-US" sz="1600" dirty="0"/>
              <a:t> between offices, laboratories and a workshop</a:t>
            </a:r>
            <a:r>
              <a:rPr lang="en-US" sz="1600" dirty="0" smtClean="0"/>
              <a:t>.</a:t>
            </a:r>
          </a:p>
          <a:p>
            <a:pPr algn="just" fontAlgn="base"/>
            <a:endParaRPr lang="es-ES" sz="1600" dirty="0"/>
          </a:p>
          <a:p>
            <a:pPr algn="just" fontAlgn="base"/>
            <a:r>
              <a:rPr lang="en-US" sz="1600" dirty="0"/>
              <a:t>Our unit is unique in Spain, and with 8.5 </a:t>
            </a:r>
            <a:r>
              <a:rPr lang="en-US" sz="1600" dirty="0" err="1"/>
              <a:t>metres</a:t>
            </a:r>
            <a:r>
              <a:rPr lang="en-US" sz="1600" dirty="0"/>
              <a:t> in height, safety measures (ATEX), gas detection equipment and ventilation, represents a suitable installation to work with large scale hydrogen equipment</a:t>
            </a:r>
            <a:r>
              <a:rPr lang="en-US" sz="1600" dirty="0" smtClean="0"/>
              <a:t>.</a:t>
            </a:r>
          </a:p>
          <a:p>
            <a:pPr algn="just" fontAlgn="base"/>
            <a:endParaRPr lang="es-ES" sz="1600" dirty="0"/>
          </a:p>
          <a:p>
            <a:pPr algn="just" fontAlgn="base"/>
            <a:r>
              <a:rPr lang="en-US" sz="1600" dirty="0"/>
              <a:t>The building is part of the project call: </a:t>
            </a:r>
            <a:r>
              <a:rPr lang="en-US" sz="1600" b="1" dirty="0"/>
              <a:t>Technology Infrastructure for Hydrogen and Renewable Energies, ITHER</a:t>
            </a:r>
            <a:r>
              <a:rPr lang="en-US" sz="1600" dirty="0"/>
              <a:t>, conceived and carried out by the Foundation.</a:t>
            </a:r>
            <a:endParaRPr lang="es-ES" sz="1600" dirty="0"/>
          </a:p>
        </p:txBody>
      </p:sp>
      <p:pic>
        <p:nvPicPr>
          <p:cNvPr id="6" name="Picture 1" descr="X:\Recursos_Humanos\01_Documentación_corporativa\Fotos\fotosFHa\_DSC234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99" t="15760" r="777" b="47382"/>
          <a:stretch/>
        </p:blipFill>
        <p:spPr bwMode="auto">
          <a:xfrm>
            <a:off x="584651" y="3671486"/>
            <a:ext cx="7677608" cy="1894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8131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0"/>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4801699" cy="400110"/>
          </a:xfrm>
          <a:prstGeom prst="rect">
            <a:avLst/>
          </a:prstGeom>
          <a:noFill/>
          <a:ln w="9525">
            <a:noFill/>
            <a:miter lim="800000"/>
            <a:headEnd/>
            <a:tailEnd/>
          </a:ln>
        </p:spPr>
        <p:txBody>
          <a:bodyPr wrap="none">
            <a:spAutoFit/>
          </a:bodyPr>
          <a:lstStyle/>
          <a:p>
            <a:r>
              <a:rPr lang="es-ES" sz="2000" b="1" dirty="0" smtClean="0"/>
              <a:t>FACILITIES AND INFRASTRUCTURES</a:t>
            </a:r>
            <a:endParaRPr lang="en-US" sz="2000" b="1" dirty="0">
              <a:latin typeface="Arial" pitchFamily="34" charset="0"/>
              <a:cs typeface="Arial" pitchFamily="34" charset="0"/>
            </a:endParaRPr>
          </a:p>
        </p:txBody>
      </p:sp>
      <p:pic>
        <p:nvPicPr>
          <p:cNvPr id="7" name="Picture 2" descr="X:\Recursos_Humanos\01_Documentación_corporativa\Fotos\IMAGENES\esquemas\conceptoITHER.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208" t="7428" r="6900" b="6098"/>
          <a:stretch/>
        </p:blipFill>
        <p:spPr bwMode="auto">
          <a:xfrm>
            <a:off x="3401248" y="1924842"/>
            <a:ext cx="3247078" cy="235713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X:\Recursos_Humanos\01_Documentación_corporativa\Fotos\3.edificio\edificio_fundacion_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7421" b="18911"/>
          <a:stretch/>
        </p:blipFill>
        <p:spPr bwMode="auto">
          <a:xfrm>
            <a:off x="179512" y="1341064"/>
            <a:ext cx="3178285" cy="151766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60346" y="3103411"/>
            <a:ext cx="5154488" cy="1661993"/>
          </a:xfrm>
          <a:prstGeom prst="rect">
            <a:avLst/>
          </a:prstGeom>
        </p:spPr>
        <p:txBody>
          <a:bodyPr wrap="square">
            <a:spAutoFit/>
          </a:bodyPr>
          <a:lstStyle/>
          <a:p>
            <a:pPr marL="285750" indent="-285750">
              <a:buFont typeface="Arial" panose="020B0604020202020204" pitchFamily="34" charset="0"/>
              <a:buChar char="•"/>
            </a:pPr>
            <a:r>
              <a:rPr lang="en-US" sz="2000" b="1" dirty="0" smtClean="0"/>
              <a:t>ITHER Project:</a:t>
            </a:r>
          </a:p>
          <a:p>
            <a:pPr marL="742950" lvl="1" indent="-285750">
              <a:buFont typeface="Arial" panose="020B0604020202020204" pitchFamily="34" charset="0"/>
              <a:buChar char="•"/>
            </a:pPr>
            <a:r>
              <a:rPr lang="en-US" dirty="0" smtClean="0"/>
              <a:t>100 kW PV </a:t>
            </a:r>
          </a:p>
          <a:p>
            <a:pPr marL="742950" lvl="1" indent="-285750">
              <a:buFont typeface="Arial" panose="020B0604020202020204" pitchFamily="34" charset="0"/>
              <a:buChar char="•"/>
            </a:pPr>
            <a:r>
              <a:rPr lang="en-US" dirty="0" smtClean="0"/>
              <a:t>635 kW Wind Power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400" dirty="0" smtClean="0"/>
              <a:t>Renewable </a:t>
            </a:r>
            <a:r>
              <a:rPr lang="en-US" sz="1400" dirty="0"/>
              <a:t>Energy </a:t>
            </a:r>
            <a:r>
              <a:rPr lang="en-US" sz="1400" dirty="0" smtClean="0"/>
              <a:t>Production:</a:t>
            </a:r>
          </a:p>
          <a:p>
            <a:pPr marL="742950" lvl="1" indent="-285750">
              <a:buFont typeface="Arial" panose="020B0604020202020204" pitchFamily="34" charset="0"/>
              <a:buChar char="•"/>
            </a:pPr>
            <a:r>
              <a:rPr lang="en-US" sz="1400" dirty="0" smtClean="0"/>
              <a:t>20 </a:t>
            </a:r>
            <a:r>
              <a:rPr lang="en-US" sz="1400" dirty="0"/>
              <a:t>% </a:t>
            </a:r>
            <a:r>
              <a:rPr lang="en-US" sz="1400" dirty="0" smtClean="0"/>
              <a:t>- </a:t>
            </a:r>
            <a:r>
              <a:rPr lang="en-US" sz="1400" dirty="0"/>
              <a:t>40 </a:t>
            </a:r>
            <a:r>
              <a:rPr lang="en-US" sz="1400" dirty="0" smtClean="0"/>
              <a:t>%: Electrical </a:t>
            </a:r>
            <a:r>
              <a:rPr lang="en-US" sz="1400" dirty="0"/>
              <a:t>consumption </a:t>
            </a:r>
            <a:r>
              <a:rPr lang="en-US" sz="1400" dirty="0" smtClean="0"/>
              <a:t>P.T. </a:t>
            </a:r>
            <a:r>
              <a:rPr lang="en-US" sz="1400" dirty="0" err="1" smtClean="0"/>
              <a:t>Walqa</a:t>
            </a:r>
            <a:r>
              <a:rPr lang="en-US" sz="1400" dirty="0" smtClean="0"/>
              <a:t> </a:t>
            </a:r>
            <a:endParaRPr lang="es-ES" dirty="0"/>
          </a:p>
        </p:txBody>
      </p:sp>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6279" t="24953" r="34581" b="25445"/>
          <a:stretch/>
        </p:blipFill>
        <p:spPr bwMode="auto">
          <a:xfrm>
            <a:off x="6728058" y="2330649"/>
            <a:ext cx="1970553" cy="28725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942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0"/>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4801699" cy="400110"/>
          </a:xfrm>
          <a:prstGeom prst="rect">
            <a:avLst/>
          </a:prstGeom>
          <a:noFill/>
          <a:ln w="9525">
            <a:noFill/>
            <a:miter lim="800000"/>
            <a:headEnd/>
            <a:tailEnd/>
          </a:ln>
        </p:spPr>
        <p:txBody>
          <a:bodyPr wrap="none">
            <a:spAutoFit/>
          </a:bodyPr>
          <a:lstStyle/>
          <a:p>
            <a:r>
              <a:rPr lang="es-ES" sz="2000" b="1" dirty="0" smtClean="0"/>
              <a:t>FACILITIES AND INFRASTRUCTURES</a:t>
            </a:r>
            <a:endParaRPr lang="en-US" sz="2000" b="1" dirty="0">
              <a:latin typeface="Arial" pitchFamily="34" charset="0"/>
              <a:cs typeface="Arial" pitchFamily="34" charset="0"/>
            </a:endParaRPr>
          </a:p>
        </p:txBody>
      </p:sp>
      <p:pic>
        <p:nvPicPr>
          <p:cNvPr id="7" name="Picture 2" descr="X:\Recursos_Humanos\01_Documentación_corporativa\Fotos\IMAGENES\esquemas\conceptoITH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8358" y="1672100"/>
            <a:ext cx="3025706" cy="21816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X:\Recursos_Humanos\01_Documentación_corporativa\Fotos\3.edificio\edificio_fundacion_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7421" b="18911"/>
          <a:stretch/>
        </p:blipFill>
        <p:spPr bwMode="auto">
          <a:xfrm>
            <a:off x="179512" y="1341064"/>
            <a:ext cx="3178285" cy="151766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X:\Recursos_Humanos\01_Documentación_corporativa\Fotos\5.hidrogenera_walqa\DSC_0146.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6902" t="23631" r="3616" b="17890"/>
          <a:stretch/>
        </p:blipFill>
        <p:spPr bwMode="auto">
          <a:xfrm>
            <a:off x="5455707" y="4015089"/>
            <a:ext cx="3232720" cy="159236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8301" t="13619" r="34581" b="25445"/>
          <a:stretch/>
        </p:blipFill>
        <p:spPr bwMode="auto">
          <a:xfrm>
            <a:off x="6827385" y="1341064"/>
            <a:ext cx="1861042" cy="2352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http://www.hidrogenoaragon.org/wordpress/wp-content/uploads/2012/10/DSC_0377.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2756" t="555" r="7419" b="1"/>
          <a:stretch/>
        </p:blipFill>
        <p:spPr bwMode="auto">
          <a:xfrm>
            <a:off x="575888" y="3260992"/>
            <a:ext cx="2696701" cy="224894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32 Flecha derecha"/>
          <p:cNvSpPr/>
          <p:nvPr/>
        </p:nvSpPr>
        <p:spPr>
          <a:xfrm rot="1555197">
            <a:off x="2865158" y="2571041"/>
            <a:ext cx="81486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32 Flecha derecha"/>
          <p:cNvSpPr/>
          <p:nvPr/>
        </p:nvSpPr>
        <p:spPr>
          <a:xfrm rot="9306323">
            <a:off x="6349962" y="2888932"/>
            <a:ext cx="81486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32 Flecha derecha"/>
          <p:cNvSpPr/>
          <p:nvPr/>
        </p:nvSpPr>
        <p:spPr>
          <a:xfrm rot="9306323">
            <a:off x="3092945" y="3761823"/>
            <a:ext cx="81486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32 Flecha derecha"/>
          <p:cNvSpPr/>
          <p:nvPr/>
        </p:nvSpPr>
        <p:spPr>
          <a:xfrm>
            <a:off x="3982295" y="4580217"/>
            <a:ext cx="814861"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68609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screen"/>
          <a:srcRect/>
          <a:stretch>
            <a:fillRect/>
          </a:stretch>
        </p:blipFill>
        <p:spPr bwMode="auto">
          <a:xfrm>
            <a:off x="-180528" y="0"/>
            <a:ext cx="9324528" cy="6867525"/>
          </a:xfrm>
          <a:prstGeom prst="rect">
            <a:avLst/>
          </a:prstGeom>
          <a:noFill/>
          <a:ln w="9525">
            <a:noFill/>
            <a:miter lim="800000"/>
            <a:headEnd/>
            <a:tailEnd/>
          </a:ln>
        </p:spPr>
      </p:pic>
      <p:sp>
        <p:nvSpPr>
          <p:cNvPr id="8" name="2 CuadroTexto"/>
          <p:cNvSpPr txBox="1">
            <a:spLocks noChangeArrowheads="1"/>
          </p:cNvSpPr>
          <p:nvPr/>
        </p:nvSpPr>
        <p:spPr bwMode="auto">
          <a:xfrm>
            <a:off x="179512" y="692696"/>
            <a:ext cx="5293437" cy="400110"/>
          </a:xfrm>
          <a:prstGeom prst="rect">
            <a:avLst/>
          </a:prstGeom>
          <a:noFill/>
          <a:ln w="9525">
            <a:noFill/>
            <a:miter lim="800000"/>
            <a:headEnd/>
            <a:tailEnd/>
          </a:ln>
        </p:spPr>
        <p:txBody>
          <a:bodyPr wrap="none">
            <a:spAutoFit/>
          </a:bodyPr>
          <a:lstStyle/>
          <a:p>
            <a:r>
              <a:rPr lang="es-ES" sz="2000" b="1" dirty="0" smtClean="0"/>
              <a:t>EXPERIENCE IN  EUROPEAN PROJECTS </a:t>
            </a:r>
            <a:endParaRPr lang="en-US" sz="2000" b="1" dirty="0">
              <a:latin typeface="Arial" pitchFamily="34" charset="0"/>
              <a:cs typeface="Arial" pitchFamily="34" charset="0"/>
            </a:endParaRPr>
          </a:p>
        </p:txBody>
      </p:sp>
      <p:sp>
        <p:nvSpPr>
          <p:cNvPr id="2" name="Rectángulo 1"/>
          <p:cNvSpPr/>
          <p:nvPr/>
        </p:nvSpPr>
        <p:spPr>
          <a:xfrm>
            <a:off x="179512" y="1418046"/>
            <a:ext cx="4995825" cy="4247317"/>
          </a:xfrm>
          <a:prstGeom prst="rect">
            <a:avLst/>
          </a:prstGeom>
        </p:spPr>
        <p:txBody>
          <a:bodyPr wrap="square">
            <a:spAutoFit/>
          </a:bodyPr>
          <a:lstStyle/>
          <a:p>
            <a:pPr marL="285750" indent="-285750">
              <a:buFont typeface="Arial" panose="020B0604020202020204" pitchFamily="34" charset="0"/>
              <a:buChar char="•"/>
            </a:pPr>
            <a:r>
              <a:rPr lang="en-US" b="1" dirty="0" smtClean="0"/>
              <a:t>Participation in Projects :</a:t>
            </a:r>
          </a:p>
          <a:p>
            <a:pPr marL="742950" lvl="1" indent="-285750">
              <a:buFont typeface="Arial" panose="020B0604020202020204" pitchFamily="34" charset="0"/>
              <a:buChar char="•"/>
            </a:pPr>
            <a:r>
              <a:rPr lang="en-US" sz="1600" dirty="0" smtClean="0"/>
              <a:t>FCH - JTI</a:t>
            </a:r>
          </a:p>
          <a:p>
            <a:pPr marL="1200150" lvl="2" indent="-285750">
              <a:buFont typeface="Arial" panose="020B0604020202020204" pitchFamily="34" charset="0"/>
              <a:buChar char="•"/>
            </a:pPr>
            <a:r>
              <a:rPr lang="en-US" sz="1600" dirty="0" smtClean="0"/>
              <a:t>SHELL</a:t>
            </a:r>
          </a:p>
          <a:p>
            <a:pPr marL="1200150" lvl="2" indent="-285750">
              <a:buFont typeface="Arial" panose="020B0604020202020204" pitchFamily="34" charset="0"/>
              <a:buChar char="•"/>
            </a:pPr>
            <a:r>
              <a:rPr lang="en-US" sz="1600" dirty="0" err="1" smtClean="0"/>
              <a:t>FlumaBack</a:t>
            </a:r>
            <a:endParaRPr lang="en-US" sz="1600" dirty="0" smtClean="0"/>
          </a:p>
          <a:p>
            <a:pPr marL="1200150" lvl="2" indent="-285750">
              <a:buFont typeface="Arial" panose="020B0604020202020204" pitchFamily="34" charset="0"/>
              <a:buChar char="•"/>
            </a:pPr>
            <a:r>
              <a:rPr lang="en-US" sz="1600" dirty="0" err="1" smtClean="0"/>
              <a:t>KnowHy</a:t>
            </a:r>
            <a:endParaRPr lang="en-US" sz="1600" dirty="0" smtClean="0"/>
          </a:p>
          <a:p>
            <a:pPr marL="742950" lvl="1" indent="-285750">
              <a:buFont typeface="Arial" panose="020B0604020202020204" pitchFamily="34" charset="0"/>
              <a:buChar char="•"/>
            </a:pPr>
            <a:r>
              <a:rPr lang="en-US" sz="1600" dirty="0" smtClean="0"/>
              <a:t>SUDOE</a:t>
            </a:r>
          </a:p>
          <a:p>
            <a:pPr marL="1200150" lvl="2" indent="-285750">
              <a:buFont typeface="Arial" panose="020B0604020202020204" pitchFamily="34" charset="0"/>
              <a:buChar char="•"/>
            </a:pPr>
            <a:r>
              <a:rPr lang="en-US" sz="1600" dirty="0" err="1" smtClean="0"/>
              <a:t>HyRREG</a:t>
            </a:r>
            <a:endParaRPr lang="en-US" sz="1600" dirty="0" smtClean="0"/>
          </a:p>
          <a:p>
            <a:pPr marL="1200150" lvl="2" indent="-285750">
              <a:buFont typeface="Arial" panose="020B0604020202020204" pitchFamily="34" charset="0"/>
              <a:buChar char="•"/>
            </a:pPr>
            <a:r>
              <a:rPr lang="en-US" sz="1600" dirty="0" err="1" smtClean="0"/>
              <a:t>OptimaGrid</a:t>
            </a:r>
            <a:endParaRPr lang="en-US" sz="1600"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Projects Coordinated:</a:t>
            </a:r>
          </a:p>
          <a:p>
            <a:pPr marL="742950" lvl="1" indent="-285750">
              <a:buFont typeface="Arial" panose="020B0604020202020204" pitchFamily="34" charset="0"/>
              <a:buChar char="•"/>
            </a:pPr>
            <a:r>
              <a:rPr lang="en-US" sz="1600" dirty="0"/>
              <a:t>LIFE+</a:t>
            </a:r>
          </a:p>
          <a:p>
            <a:pPr marL="1200150" lvl="2" indent="-285750">
              <a:buFont typeface="Arial" panose="020B0604020202020204" pitchFamily="34" charset="0"/>
              <a:buChar char="•"/>
            </a:pPr>
            <a:r>
              <a:rPr lang="en-US" sz="1600" dirty="0"/>
              <a:t>Zero </a:t>
            </a:r>
            <a:r>
              <a:rPr lang="en-US" sz="1600" dirty="0" err="1"/>
              <a:t>HyTechPark</a:t>
            </a:r>
            <a:endParaRPr lang="en-US" sz="1600" dirty="0"/>
          </a:p>
          <a:p>
            <a:pPr marL="742950" lvl="1" indent="-285750">
              <a:buFont typeface="Arial" panose="020B0604020202020204" pitchFamily="34" charset="0"/>
              <a:buChar char="•"/>
            </a:pPr>
            <a:r>
              <a:rPr lang="en-US" sz="1600" dirty="0"/>
              <a:t>FCH - JTI</a:t>
            </a:r>
          </a:p>
          <a:p>
            <a:pPr marL="1200150" lvl="2" indent="-285750">
              <a:buFont typeface="Arial" panose="020B0604020202020204" pitchFamily="34" charset="0"/>
              <a:buChar char="•"/>
            </a:pPr>
            <a:r>
              <a:rPr lang="en-US" sz="1600" dirty="0" err="1" smtClean="0"/>
              <a:t>HyProfessionals</a:t>
            </a:r>
            <a:endParaRPr lang="en-US" sz="1600" dirty="0" smtClean="0"/>
          </a:p>
          <a:p>
            <a:pPr marL="1200150" lvl="2" indent="-285750">
              <a:buFont typeface="Arial" panose="020B0604020202020204" pitchFamily="34" charset="0"/>
              <a:buChar char="•"/>
            </a:pPr>
            <a:r>
              <a:rPr lang="en-US" sz="1600" dirty="0" err="1" smtClean="0"/>
              <a:t>HyUnder</a:t>
            </a:r>
            <a:endParaRPr lang="en-US" sz="1600" dirty="0" smtClean="0"/>
          </a:p>
          <a:p>
            <a:pPr marL="1200150" lvl="2" indent="-285750">
              <a:buFont typeface="Arial" panose="020B0604020202020204" pitchFamily="34" charset="0"/>
              <a:buChar char="•"/>
            </a:pPr>
            <a:r>
              <a:rPr lang="en-US" sz="1600" dirty="0" err="1" smtClean="0"/>
              <a:t>ElyGrid</a:t>
            </a:r>
            <a:endParaRPr lang="en-US" sz="1600" dirty="0" smtClean="0"/>
          </a:p>
        </p:txBody>
      </p:sp>
      <p:pic>
        <p:nvPicPr>
          <p:cNvPr id="3" name="Picture 2" descr="New energy worl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4614" y="1547244"/>
            <a:ext cx="2214951" cy="10058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Sudoe Interr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9854" y="2598172"/>
            <a:ext cx="1700998" cy="1004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New energy worl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6716" y="4570052"/>
            <a:ext cx="2214951" cy="10058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LIFE, EU’s financial instrument supporting environmental and nature conservation projects"/>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5626" t="29405" r="22556" b="11161"/>
          <a:stretch/>
        </p:blipFill>
        <p:spPr bwMode="auto">
          <a:xfrm>
            <a:off x="5345894" y="3723876"/>
            <a:ext cx="1363113" cy="100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944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0" y="1268760"/>
            <a:ext cx="9144000" cy="5373687"/>
          </a:xfrm>
          <a:prstGeom prst="rect">
            <a:avLst/>
          </a:prstGeom>
          <a:noFill/>
          <a:ln w="9525">
            <a:noFill/>
            <a:miter lim="800000"/>
            <a:headEnd/>
            <a:tailEnd/>
          </a:ln>
        </p:spPr>
        <p:txBody>
          <a:bodyPr/>
          <a:lstStyle/>
          <a:p>
            <a:pPr marL="174625" indent="-174625" defTabSz="457200" eaLnBrk="1" hangingPunct="1">
              <a:buClr>
                <a:srgbClr val="194C84"/>
              </a:buClr>
              <a:defRPr/>
            </a:pPr>
            <a:endParaRPr lang="en-US" sz="2000" i="1" kern="0" dirty="0">
              <a:latin typeface="Calibri" pitchFamily="34" charset="0"/>
              <a:ea typeface="+mn-ea"/>
            </a:endParaRPr>
          </a:p>
        </p:txBody>
      </p:sp>
      <p:sp>
        <p:nvSpPr>
          <p:cNvPr id="6" name="Content Placeholder 2"/>
          <p:cNvSpPr txBox="1">
            <a:spLocks/>
          </p:cNvSpPr>
          <p:nvPr/>
        </p:nvSpPr>
        <p:spPr bwMode="auto">
          <a:xfrm>
            <a:off x="395288" y="1268760"/>
            <a:ext cx="82089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1" i="0" u="none" strike="noStrike" kern="0" cap="none" spc="0" normalizeH="0" baseline="0" noProof="0" dirty="0" err="1" smtClean="0">
                <a:ln>
                  <a:noFill/>
                </a:ln>
                <a:solidFill>
                  <a:schemeClr val="tx1"/>
                </a:solidFill>
                <a:effectLst/>
                <a:uLnTx/>
                <a:uFillTx/>
                <a:latin typeface="Calibri" pitchFamily="34" charset="0"/>
                <a:ea typeface="+mn-ea"/>
                <a:cs typeface="+mn-cs"/>
              </a:rPr>
              <a:t>Elygrid</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Improvements to Integrate High Pressure Alkaline Electrolysers for Electricity/H</a:t>
            </a:r>
            <a:r>
              <a:rPr kumimoji="0" lang="en-US" altLang="fr-FR" sz="2400" b="0" i="0" u="none" strike="noStrike" kern="0" cap="none" spc="0" normalizeH="0" baseline="-25000" noProof="0" dirty="0" smtClean="0">
                <a:ln>
                  <a:noFill/>
                </a:ln>
                <a:solidFill>
                  <a:schemeClr val="tx1"/>
                </a:solidFill>
                <a:effectLst/>
                <a:uLnTx/>
                <a:uFillTx/>
                <a:latin typeface="Calibri" pitchFamily="34" charset="0"/>
                <a:ea typeface="+mn-ea"/>
                <a:cs typeface="+mn-cs"/>
              </a:rPr>
              <a:t>2</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production from Renewable Energies to Balance the Grid (</a:t>
            </a:r>
            <a:r>
              <a:rPr kumimoji="0" lang="en-US" altLang="fr-FR" sz="2400" b="1" i="0" u="none" strike="noStrike" kern="0" cap="none" spc="0" normalizeH="0" baseline="0" noProof="0" dirty="0" smtClean="0">
                <a:ln>
                  <a:noFill/>
                </a:ln>
                <a:solidFill>
                  <a:schemeClr val="tx1"/>
                </a:solidFill>
                <a:effectLst/>
                <a:uLnTx/>
                <a:uFillTx/>
                <a:latin typeface="Calibri" pitchFamily="34" charset="0"/>
                <a:ea typeface="+mn-ea"/>
                <a:cs typeface="+mn-cs"/>
                <a:hlinkClick r:id="rId4"/>
              </a:rPr>
              <a:t>www.elygrid.com</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Duration 38 months, from </a:t>
            </a:r>
            <a:r>
              <a:rPr kumimoji="0" lang="en-US" altLang="fr-FR" sz="2400" b="0" i="0" u="none" strike="noStrike" kern="0" cap="none" spc="0" normalizeH="0" baseline="0" noProof="0" dirty="0" smtClean="0">
                <a:ln>
                  <a:noFill/>
                </a:ln>
                <a:solidFill>
                  <a:srgbClr val="FF0000"/>
                </a:solidFill>
                <a:effectLst/>
                <a:uLnTx/>
                <a:uFillTx/>
                <a:latin typeface="Calibri" pitchFamily="34" charset="0"/>
                <a:ea typeface="+mn-ea"/>
                <a:cs typeface="+mn-cs"/>
              </a:rPr>
              <a:t>01/11/2011 to 30/12/2014</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Budget: 3.752.760,80 € / Funding: 2.105.017,00 €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10 project partners </a:t>
            </a:r>
            <a:r>
              <a:rPr kumimoji="0" lang="en-GB"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from 5 countries (D, F, ES, CH, B): 4 large industry partners, 1 SME, 5 Research Centres. </a:t>
            </a:r>
          </a:p>
        </p:txBody>
      </p:sp>
      <p:pic>
        <p:nvPicPr>
          <p:cNvPr id="7" name="9aadf1e2-e1f2-4853-8e48-72359f0e9faa" descr="7DB70B62-B7C3-47EC-BFB0-93416AC11B08@home"/>
          <p:cNvPicPr>
            <a:picLocks noChangeAspect="1" noChangeArrowheads="1"/>
          </p:cNvPicPr>
          <p:nvPr/>
        </p:nvPicPr>
        <p:blipFill>
          <a:blip r:embed="rId5" cstate="print"/>
          <a:srcRect l="24013" t="87801" r="35248" b="5901"/>
          <a:stretch>
            <a:fillRect/>
          </a:stretch>
        </p:blipFill>
        <p:spPr bwMode="auto">
          <a:xfrm>
            <a:off x="0" y="5445224"/>
            <a:ext cx="9151938" cy="1063625"/>
          </a:xfrm>
          <a:prstGeom prst="rect">
            <a:avLst/>
          </a:prstGeom>
          <a:noFill/>
          <a:ln w="9525">
            <a:noFill/>
            <a:miter lim="800000"/>
            <a:headEnd/>
            <a:tailEnd/>
          </a:ln>
        </p:spPr>
      </p:pic>
      <p:pic>
        <p:nvPicPr>
          <p:cNvPr id="9" name="9aadf1e2-e1f2-4853-8e48-72359f0e9faa" descr="7DB70B62-B7C3-47EC-BFB0-93416AC11B08@home"/>
          <p:cNvPicPr>
            <a:picLocks noChangeAspect="1" noChangeArrowheads="1"/>
          </p:cNvPicPr>
          <p:nvPr/>
        </p:nvPicPr>
        <p:blipFill>
          <a:blip r:embed="rId5" cstate="print"/>
          <a:srcRect l="64226" t="85020" r="4231" b="5901"/>
          <a:stretch>
            <a:fillRect/>
          </a:stretch>
        </p:blipFill>
        <p:spPr bwMode="auto">
          <a:xfrm>
            <a:off x="251520" y="4149080"/>
            <a:ext cx="6336704" cy="1082675"/>
          </a:xfrm>
          <a:prstGeom prst="rect">
            <a:avLst/>
          </a:prstGeom>
          <a:noFill/>
          <a:ln w="9525">
            <a:noFill/>
            <a:miter lim="800000"/>
            <a:headEnd/>
            <a:tailEnd/>
          </a:ln>
        </p:spPr>
      </p:pic>
    </p:spTree>
    <p:extLst>
      <p:ext uri="{BB962C8B-B14F-4D97-AF65-F5344CB8AC3E}">
        <p14:creationId xmlns:p14="http://schemas.microsoft.com/office/powerpoint/2010/main" xmlns="" val="1943768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251520" y="1269380"/>
            <a:ext cx="8496944" cy="1079500"/>
          </a:xfrm>
          <a:prstGeom prst="rect">
            <a:avLst/>
          </a:prstGeom>
          <a:noFill/>
          <a:ln w="9525">
            <a:noFill/>
            <a:miter lim="800000"/>
            <a:headEnd/>
            <a:tailEnd/>
          </a:ln>
        </p:spPr>
        <p:txBody>
          <a:bodyPr/>
          <a:lstStyle/>
          <a:p>
            <a:pPr algn="just" defTabSz="457200" eaLnBrk="1" hangingPunct="1">
              <a:buClr>
                <a:srgbClr val="194C84"/>
              </a:buClr>
              <a:buFont typeface="Arial" charset="0"/>
              <a:buNone/>
              <a:defRPr/>
            </a:pPr>
            <a:r>
              <a:rPr lang="en-US" sz="2200" kern="0" dirty="0" smtClean="0">
                <a:latin typeface="Calibri" panose="020F0502020204030204" pitchFamily="34" charset="0"/>
              </a:rPr>
              <a:t>Contributing </a:t>
            </a:r>
            <a:r>
              <a:rPr lang="en-US" sz="2200" kern="0" dirty="0">
                <a:latin typeface="Calibri" pitchFamily="34" charset="0"/>
              </a:rPr>
              <a:t>to the </a:t>
            </a:r>
            <a:r>
              <a:rPr lang="en-US" sz="2200" b="1" kern="0" dirty="0">
                <a:latin typeface="Calibri" pitchFamily="34" charset="0"/>
              </a:rPr>
              <a:t>reduction of the total cost </a:t>
            </a:r>
            <a:r>
              <a:rPr lang="en-US" sz="2200" kern="0" dirty="0">
                <a:latin typeface="Calibri" pitchFamily="34" charset="0"/>
              </a:rPr>
              <a:t>of hydrogen produced via electrolysis coupled to renewable energy sources (mainly wind turbines), and focusing on </a:t>
            </a:r>
            <a:r>
              <a:rPr lang="en-US" sz="2200" b="1" kern="0" dirty="0">
                <a:latin typeface="Calibri" pitchFamily="34" charset="0"/>
              </a:rPr>
              <a:t>mega watt size electrolyzers </a:t>
            </a:r>
            <a:r>
              <a:rPr lang="en-US" sz="2200" kern="0" dirty="0">
                <a:latin typeface="Calibri" pitchFamily="34" charset="0"/>
              </a:rPr>
              <a:t>(from 0,5 MW and up). </a:t>
            </a:r>
          </a:p>
          <a:p>
            <a:pPr algn="just" defTabSz="457200" eaLnBrk="1" hangingPunct="1">
              <a:buClr>
                <a:srgbClr val="194C84"/>
              </a:buClr>
              <a:buFont typeface="Arial" charset="0"/>
              <a:buNone/>
              <a:defRPr/>
            </a:pPr>
            <a:endParaRPr lang="en-US" sz="2200" b="1" kern="0" dirty="0">
              <a:latin typeface="Calibri" pitchFamily="34" charset="0"/>
            </a:endParaRPr>
          </a:p>
        </p:txBody>
      </p:sp>
      <p:pic>
        <p:nvPicPr>
          <p:cNvPr id="9" name="Picture 7"/>
          <p:cNvPicPr>
            <a:picLocks noChangeAspect="1" noChangeArrowheads="1"/>
          </p:cNvPicPr>
          <p:nvPr/>
        </p:nvPicPr>
        <p:blipFill>
          <a:blip r:embed="rId4" cstate="print"/>
          <a:srcRect/>
          <a:stretch>
            <a:fillRect/>
          </a:stretch>
        </p:blipFill>
        <p:spPr bwMode="auto">
          <a:xfrm>
            <a:off x="4934974" y="2723507"/>
            <a:ext cx="3716081" cy="2433685"/>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250701" y="2420888"/>
            <a:ext cx="4651025" cy="3095625"/>
          </a:xfrm>
          <a:prstGeom prst="rect">
            <a:avLst/>
          </a:prstGeom>
          <a:noFill/>
          <a:ln w="9525">
            <a:noFill/>
            <a:miter lim="800000"/>
            <a:headEnd/>
            <a:tailEnd/>
          </a:ln>
        </p:spPr>
        <p:txBody>
          <a:bodyPr lIns="0" tIns="0" rIns="0" bIns="0"/>
          <a:lstStyle/>
          <a:p>
            <a:pPr defTabSz="457200" eaLnBrk="1" hangingPunct="1">
              <a:buClr>
                <a:srgbClr val="194C84"/>
              </a:buClr>
              <a:buFont typeface="Arial" charset="0"/>
              <a:buNone/>
              <a:defRPr/>
            </a:pPr>
            <a:r>
              <a:rPr lang="en-US" sz="2200" b="1" kern="0" dirty="0">
                <a:latin typeface="Calibri" pitchFamily="34" charset="0"/>
                <a:ea typeface="+mn-ea"/>
              </a:rPr>
              <a:t>MAIN DRIVERS</a:t>
            </a:r>
            <a:r>
              <a:rPr lang="en-US" sz="2200" b="1" kern="0" dirty="0" smtClean="0">
                <a:latin typeface="Calibri" pitchFamily="34" charset="0"/>
                <a:ea typeface="+mn-ea"/>
              </a:rPr>
              <a:t>:</a:t>
            </a:r>
          </a:p>
          <a:p>
            <a:pPr marL="285750" indent="-285750" defTabSz="457200" eaLnBrk="1" hangingPunct="1">
              <a:buClr>
                <a:srgbClr val="194C84"/>
              </a:buClr>
              <a:buFont typeface="Arial" panose="020B0604020202020204" pitchFamily="34" charset="0"/>
              <a:buChar char="•"/>
              <a:defRPr/>
            </a:pPr>
            <a:endParaRPr lang="en-US" sz="1050" kern="0" dirty="0" smtClean="0">
              <a:latin typeface="Calibri" pitchFamily="34" charset="0"/>
            </a:endParaRPr>
          </a:p>
          <a:p>
            <a:pPr marL="533400" lvl="1" indent="-285750" defTabSz="457200">
              <a:buClr>
                <a:srgbClr val="194C84"/>
              </a:buClr>
              <a:buFont typeface="Arial" panose="020B0604020202020204" pitchFamily="34" charset="0"/>
              <a:buChar char="•"/>
              <a:defRPr/>
            </a:pPr>
            <a:endParaRPr lang="en-US" sz="1100" kern="0" dirty="0" smtClean="0">
              <a:latin typeface="Calibri" pitchFamily="34" charset="0"/>
            </a:endParaRPr>
          </a:p>
          <a:p>
            <a:pPr marL="533400" lvl="1" indent="-285750" defTabSz="457200">
              <a:buClr>
                <a:srgbClr val="194C84"/>
              </a:buClr>
              <a:buFont typeface="Arial" panose="020B0604020202020204" pitchFamily="34" charset="0"/>
              <a:buChar char="•"/>
              <a:defRPr/>
            </a:pPr>
            <a:r>
              <a:rPr lang="en-US" sz="2000" kern="0" dirty="0" smtClean="0">
                <a:latin typeface="Calibri" pitchFamily="34" charset="0"/>
              </a:rPr>
              <a:t>Leitmotiv</a:t>
            </a:r>
            <a:r>
              <a:rPr lang="en-US" sz="2000" kern="0" dirty="0">
                <a:latin typeface="Calibri" pitchFamily="34" charset="0"/>
              </a:rPr>
              <a:t>: reduction of Total Cost of Ownership (TCO)</a:t>
            </a:r>
          </a:p>
          <a:p>
            <a:pPr marL="533400" lvl="1" indent="-285750" defTabSz="457200">
              <a:buClr>
                <a:srgbClr val="194C84"/>
              </a:buClr>
              <a:buFont typeface="Arial" panose="020B0604020202020204" pitchFamily="34" charset="0"/>
              <a:buChar char="•"/>
              <a:defRPr/>
            </a:pPr>
            <a:endParaRPr lang="en-US" sz="1050" kern="0" dirty="0">
              <a:latin typeface="Calibri" pitchFamily="34" charset="0"/>
            </a:endParaRPr>
          </a:p>
          <a:p>
            <a:pPr marL="533400" lvl="1" indent="-285750" defTabSz="457200">
              <a:buClr>
                <a:srgbClr val="194C84"/>
              </a:buClr>
              <a:buFont typeface="Arial" panose="020B0604020202020204" pitchFamily="34" charset="0"/>
              <a:buChar char="•"/>
              <a:defRPr/>
            </a:pPr>
            <a:r>
              <a:rPr lang="en-US" sz="2000" kern="0" dirty="0" smtClean="0">
                <a:latin typeface="Calibri" pitchFamily="34" charset="0"/>
              </a:rPr>
              <a:t>Prototyping </a:t>
            </a:r>
            <a:r>
              <a:rPr lang="en-US" sz="2000" kern="0" dirty="0">
                <a:latin typeface="Calibri" pitchFamily="34" charset="0"/>
              </a:rPr>
              <a:t>and testing with intermittent feeding</a:t>
            </a:r>
          </a:p>
          <a:p>
            <a:pPr marL="533400" lvl="1" indent="-285750" defTabSz="457200">
              <a:buClr>
                <a:srgbClr val="194C84"/>
              </a:buClr>
              <a:buFont typeface="Arial" panose="020B0604020202020204" pitchFamily="34" charset="0"/>
              <a:buChar char="•"/>
              <a:defRPr/>
            </a:pPr>
            <a:endParaRPr lang="en-US" sz="500" kern="0" dirty="0" smtClean="0">
              <a:latin typeface="Calibri" pitchFamily="34" charset="0"/>
            </a:endParaRPr>
          </a:p>
          <a:p>
            <a:pPr marL="533400" lvl="1" indent="-285750" defTabSz="457200">
              <a:buClr>
                <a:srgbClr val="194C84"/>
              </a:buClr>
              <a:buFont typeface="Arial" panose="020B0604020202020204" pitchFamily="34" charset="0"/>
              <a:buChar char="•"/>
              <a:defRPr/>
            </a:pPr>
            <a:r>
              <a:rPr lang="en-US" sz="2000" kern="0" dirty="0" smtClean="0">
                <a:latin typeface="Calibri" pitchFamily="34" charset="0"/>
              </a:rPr>
              <a:t>Industrialization </a:t>
            </a:r>
            <a:r>
              <a:rPr lang="en-US" sz="2000" kern="0" dirty="0">
                <a:latin typeface="Calibri" pitchFamily="34" charset="0"/>
              </a:rPr>
              <a:t>and market oriented approach</a:t>
            </a:r>
          </a:p>
        </p:txBody>
      </p:sp>
      <p:sp>
        <p:nvSpPr>
          <p:cNvPr id="11" name="Content Placeholder 2"/>
          <p:cNvSpPr txBox="1">
            <a:spLocks/>
          </p:cNvSpPr>
          <p:nvPr/>
        </p:nvSpPr>
        <p:spPr bwMode="auto">
          <a:xfrm>
            <a:off x="4643189" y="5229200"/>
            <a:ext cx="4105275" cy="360362"/>
          </a:xfrm>
          <a:prstGeom prst="rect">
            <a:avLst/>
          </a:prstGeom>
          <a:noFill/>
          <a:ln w="9525">
            <a:noFill/>
            <a:miter lim="800000"/>
            <a:headEnd/>
            <a:tailEnd/>
          </a:ln>
        </p:spPr>
        <p:txBody>
          <a:bodyPr/>
          <a:lstStyle/>
          <a:p>
            <a:pPr algn="r" defTabSz="457200" eaLnBrk="1" hangingPunct="1">
              <a:buClr>
                <a:srgbClr val="194C84"/>
              </a:buClr>
              <a:buFont typeface="Arial" charset="0"/>
              <a:buNone/>
              <a:defRPr/>
            </a:pPr>
            <a:r>
              <a:rPr lang="en-US" sz="1600" b="1" i="1" kern="0" dirty="0">
                <a:latin typeface="Calibri" pitchFamily="34" charset="0"/>
                <a:ea typeface="+mn-ea"/>
              </a:rPr>
              <a:t>IHT electrolyser – 3.5MW – 760Nm</a:t>
            </a:r>
            <a:r>
              <a:rPr lang="en-US" sz="1600" b="1" i="1" kern="0" baseline="30000" dirty="0">
                <a:latin typeface="Calibri" pitchFamily="34" charset="0"/>
                <a:ea typeface="+mn-ea"/>
              </a:rPr>
              <a:t>3</a:t>
            </a:r>
            <a:r>
              <a:rPr lang="en-US" sz="1600" b="1" i="1" kern="0" dirty="0">
                <a:latin typeface="Calibri" pitchFamily="34" charset="0"/>
                <a:ea typeface="+mn-ea"/>
              </a:rPr>
              <a:t>/h H</a:t>
            </a:r>
            <a:r>
              <a:rPr lang="en-US" sz="1600" b="1" i="1" kern="0" baseline="-25000" dirty="0">
                <a:latin typeface="Calibri" pitchFamily="34" charset="0"/>
                <a:ea typeface="+mn-ea"/>
              </a:rPr>
              <a:t>2</a:t>
            </a:r>
          </a:p>
        </p:txBody>
      </p:sp>
    </p:spTree>
    <p:extLst>
      <p:ext uri="{BB962C8B-B14F-4D97-AF65-F5344CB8AC3E}">
        <p14:creationId xmlns:p14="http://schemas.microsoft.com/office/powerpoint/2010/main" xmlns="" val="276020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grid general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Elygrid general ppt</Template>
  <TotalTime>11940</TotalTime>
  <Words>993</Words>
  <Application>Microsoft Office PowerPoint</Application>
  <PresentationFormat>Presentación en pantalla (4:3)</PresentationFormat>
  <Paragraphs>205</Paragraphs>
  <Slides>23</Slides>
  <Notes>23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Elygrid general ppt</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pmarcuello</dc:creator>
  <cp:lastModifiedBy>pmarcuello</cp:lastModifiedBy>
  <cp:revision>276</cp:revision>
  <cp:lastPrinted>2014-09-28T09:50:02Z</cp:lastPrinted>
  <dcterms:created xsi:type="dcterms:W3CDTF">2012-05-10T11:26:57Z</dcterms:created>
  <dcterms:modified xsi:type="dcterms:W3CDTF">2014-09-30T10:50:13Z</dcterms:modified>
</cp:coreProperties>
</file>